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0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2" r:id="rId24"/>
    <p:sldId id="278" r:id="rId25"/>
    <p:sldId id="279" r:id="rId26"/>
    <p:sldId id="280" r:id="rId27"/>
    <p:sldId id="281" r:id="rId28"/>
    <p:sldId id="282" r:id="rId29"/>
    <p:sldId id="283" r:id="rId30"/>
    <p:sldId id="296" r:id="rId31"/>
    <p:sldId id="297" r:id="rId32"/>
    <p:sldId id="298" r:id="rId33"/>
    <p:sldId id="299" r:id="rId34"/>
    <p:sldId id="284" r:id="rId35"/>
    <p:sldId id="285" r:id="rId36"/>
    <p:sldId id="286" r:id="rId37"/>
    <p:sldId id="287" r:id="rId38"/>
    <p:sldId id="288" r:id="rId39"/>
    <p:sldId id="294" r:id="rId40"/>
    <p:sldId id="295" r:id="rId41"/>
    <p:sldId id="293" r:id="rId42"/>
    <p:sldId id="301" r:id="rId43"/>
    <p:sldId id="300" r:id="rId44"/>
    <p:sldId id="289" r:id="rId45"/>
    <p:sldId id="290" r:id="rId46"/>
    <p:sldId id="303" r:id="rId47"/>
    <p:sldId id="304" r:id="rId48"/>
    <p:sldId id="292" r:id="rId49"/>
  </p:sldIdLst>
  <p:sldSz cx="12192000" cy="6858000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C50AE402-13AB-4380-B550-E37B49E175A9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A0C73261-5CC5-4031-8FE1-ABC61957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0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72135651-724B-4036-A0EC-3561067BD509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CA061E33-F8BB-42C4-9E00-99502CE1E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1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61E33-F8BB-42C4-9E00-99502CE1E9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4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64A6-9135-4F5A-8F21-9A1F4760593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3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64A6-9135-4F5A-8F21-9A1F4760593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7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64A6-9135-4F5A-8F21-9A1F4760593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9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64A6-9135-4F5A-8F21-9A1F4760593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3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64A6-9135-4F5A-8F21-9A1F4760593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06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64A6-9135-4F5A-8F21-9A1F4760593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5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9909-71E4-48DF-B156-158167DC761F}" type="datetime1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3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72D-CE3C-4EF4-A3AA-9AE2CC0A155A}" type="datetime1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98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D7DE-A742-4CCA-8F21-A20E13F1DFA7}" type="datetime1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5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EB1-040E-4784-8D77-24C374FC4823}" type="datetime1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2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7B85-024A-4CE2-9B6B-F56D5E1B29F7}" type="datetime1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6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3CEA-F64C-42E6-AD5C-F13D1E8D3896}" type="datetime1">
              <a:rPr lang="en-GB" smtClean="0"/>
              <a:t>20/07/2017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2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88CB-A1A7-4754-80E9-AA14B2ED450F}" type="datetime1">
              <a:rPr lang="en-GB" smtClean="0"/>
              <a:t>20/07/2017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5990-3C0F-4BA6-B9A8-9637E906D1A1}" type="datetime1">
              <a:rPr lang="en-GB" smtClean="0"/>
              <a:t>20/07/2017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7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F8B1-821A-44DD-B0E3-7037CA5D4C38}" type="datetime1">
              <a:rPr lang="en-GB" smtClean="0"/>
              <a:t>20/07/2017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5E68-7B75-4EEF-9210-F97FC65D3B8A}" type="datetime1">
              <a:rPr lang="en-GB" smtClean="0"/>
              <a:t>20/07/2017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56B6-D02B-4D64-B69C-1E8B55162D1C}" type="datetime1">
              <a:rPr lang="en-GB" smtClean="0"/>
              <a:t>20/07/2017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0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33CD-ADDB-4ACF-AED2-632E3FA58589}" type="datetime1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7CAA-0F28-4E50-8B2B-CC18805FC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5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o.uk/url?sa=i&amp;rct=j&amp;q=&amp;esrc=s&amp;source=images&amp;cd=&amp;cad=rja&amp;uact=8&amp;ved=0ahUKEwjJj_7KoIbNAhUMJ8AKHeXdBaQQjRwIAw&amp;url=http://www.knowtheromans.co.uk/&amp;psig=AFQjCNEFTl2LaV9Bhv1rV3HG-fLe2soWjw&amp;ust=14648507938615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google.co.uk/url?sa=i&amp;rct=j&amp;q=&amp;esrc=s&amp;source=images&amp;cd=&amp;cad=rja&amp;uact=8&amp;ved=&amp;url=http://greece.mrdonn.org/military.html&amp;psig=AFQjCNGmG4u8ds3eU8RjZq2a8FeH3zY0RQ&amp;ust=146485079414023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ftsandcollectiblesgalore.wordpress.com/2012/12/07/a-secret-list-for-the-hard-to-buy/question-mark-fac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ftsandcollectiblesgalore.wordpress.com/2012/12/07/a-secret-list-for-the-hard-to-buy/question-mark-face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ftsandcollectiblesgalore.wordpress.com/2012/12/07/a-secret-list-for-the-hard-to-buy/question-mark-face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ftsandcollectiblesgalore.wordpress.com/2012/12/07/a-secret-list-for-the-hard-to-buy/question-mark-face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ftsandcollectiblesgalore.wordpress.com/2012/12/07/a-secret-list-for-the-hard-to-buy/question-mark-face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oogle.co.uk/url?sa=i&amp;rct=j&amp;q=&amp;esrc=s&amp;source=images&amp;cd=&amp;cad=rja&amp;uact=8&amp;ved=0ahUKEwjv9qK9os3NAhVKAsAKHTLuByEQjRwIBw&amp;url=http://fun-science.org.uk/fun-science-rainbow-in-a-jar/&amp;psig=AFQjCNHmaVQfrJBiL9CxPvJJHr5jxTOYAQ&amp;ust=146729083555122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29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ahUKEwjlupSlpc3NAhWKLMAKHdanAXsQjRwIBw&amp;url=http://4liberty.eu/for-successful-privatisation-learn-from-privatisation-failure/&amp;psig=AFQjCNEUVL2VIe8edcifMf8levqQJyatUQ&amp;ust=146729159020350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uk/url?sa=i&amp;rct=j&amp;q=&amp;esrc=s&amp;source=images&amp;cd=&amp;cad=rja&amp;uact=8&amp;ved=0ahUKEwjix8yuoM3NAhVmB8AKHWRcACIQjRwIBw&amp;url=https://www.mindflash.com/blog/reinforce-learning-through-storytelling/&amp;psig=AFQjCNEkvAs_GPi1FCjbbM25FrzVcneldg&amp;ust=146729025792484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&amp;url=http://www.julianlegrand.net/&amp;psig=AFQjCNGjaYjMugoeZRHEfedU70S-NiPSKw&amp;ust=14672905785605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.uk/url?sa=i&amp;rct=j&amp;q=&amp;esrc=s&amp;source=images&amp;cd=&amp;cad=rja&amp;uact=8&amp;ved=0ahUKEwiT8LXioM3NAhXhIMAKHX2JBzYQjRwIBw&amp;url=http://www.dailystormer.com/tony-blair-assumes-position-as-top-anti-anti-semite/&amp;psig=AFQjCNGt8aSk2PrVekvv867GtviOkJHR0g&amp;ust=146729037551422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iKw5aSps3NAhWIIsAKHWYxAQsQjRwIBw&amp;url=http://www.a2lc.com/blog/bid/66484/6-Types-of-Jurors-That-May-Fly-Under-the-Radar&amp;psig=AFQjCNGG7zp7cmbpxMwjBKFNw-Cv-bs7uA&amp;ust=14672917419383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.uk/url?sa=i&amp;rct=j&amp;q=&amp;esrc=s&amp;source=images&amp;cd=&amp;cad=rja&amp;uact=8&amp;ved=0ahUKEwj33ZO4ps3NAhXjBcAKHSLvAA4QjRwIBw&amp;url=http://theleadershipcontract.com/2016/02/09/gut-check-are-you-flying-under-the-radar/&amp;psig=AFQjCNHWJHXJvp-sQO_s9ELSamiZ66cWnA&amp;ust=146729187144921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125" y="156448"/>
            <a:ext cx="11462196" cy="809468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BASW ENGLAND CONFERENCE  MAY 2017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27" y="1249251"/>
            <a:ext cx="11797045" cy="5608749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THREE </a:t>
            </a:r>
            <a:r>
              <a:rPr lang="en-GB" sz="4800" b="1" dirty="0" smtClean="0">
                <a:solidFill>
                  <a:schemeClr val="accent1"/>
                </a:solidFill>
              </a:rPr>
              <a:t>CREEPS</a:t>
            </a:r>
            <a:r>
              <a:rPr lang="en-GB" sz="4800" b="1" dirty="0" smtClean="0"/>
              <a:t>, THREE </a:t>
            </a:r>
            <a:r>
              <a:rPr lang="en-GB" sz="4800" b="1" dirty="0" smtClean="0">
                <a:solidFill>
                  <a:schemeClr val="accent1"/>
                </a:solidFill>
              </a:rPr>
              <a:t>STEPS</a:t>
            </a:r>
            <a:r>
              <a:rPr lang="en-GB" sz="4800" b="1" dirty="0" smtClean="0"/>
              <a:t>, THREE </a:t>
            </a:r>
            <a:r>
              <a:rPr lang="en-GB" sz="4800" b="1" dirty="0" smtClean="0">
                <a:solidFill>
                  <a:schemeClr val="accent1"/>
                </a:solidFill>
              </a:rPr>
              <a:t>U-TURNS</a:t>
            </a:r>
            <a:r>
              <a:rPr lang="en-GB" sz="4800" b="1" dirty="0" smtClean="0"/>
              <a:t> </a:t>
            </a:r>
          </a:p>
          <a:p>
            <a:r>
              <a:rPr lang="en-GB" sz="4800" b="1" dirty="0" smtClean="0"/>
              <a:t>AND A CELEBRATION OF </a:t>
            </a:r>
          </a:p>
          <a:p>
            <a:r>
              <a:rPr lang="en-GB" sz="4800" b="1" dirty="0" smtClean="0">
                <a:solidFill>
                  <a:schemeClr val="accent1"/>
                </a:solidFill>
              </a:rPr>
              <a:t>THE COLLABORATION AND COALITION </a:t>
            </a:r>
          </a:p>
          <a:p>
            <a:r>
              <a:rPr lang="en-GB" sz="4800" b="1" dirty="0" smtClean="0">
                <a:solidFill>
                  <a:schemeClr val="accent1"/>
                </a:solidFill>
              </a:rPr>
              <a:t>OF THE COMPASSIONATE</a:t>
            </a:r>
          </a:p>
          <a:p>
            <a:endParaRPr lang="en-GB" sz="4800" dirty="0" smtClean="0">
              <a:solidFill>
                <a:srgbClr val="00B0F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RAY JONES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66" y="5968149"/>
            <a:ext cx="2291366" cy="7533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1703"/>
          </a:xfrm>
        </p:spPr>
        <p:txBody>
          <a:bodyPr/>
          <a:lstStyle/>
          <a:p>
            <a:pPr algn="ctr">
              <a:defRPr/>
            </a:pPr>
            <a:r>
              <a:rPr lang="en-GB" b="1" dirty="0" smtClean="0"/>
              <a:t>WHAT THIS MEANS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159099"/>
            <a:ext cx="11835685" cy="615769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CONTRACTING OUT WITHIN A MARKET PLACE</a:t>
            </a:r>
          </a:p>
          <a:p>
            <a:pPr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b="1" dirty="0"/>
              <a:t>INTRUSION INTO </a:t>
            </a:r>
            <a:r>
              <a:rPr lang="en-GB" b="1" dirty="0" smtClean="0"/>
              <a:t>FAMILIES</a:t>
            </a:r>
          </a:p>
          <a:p>
            <a:pPr marL="0" indent="0">
              <a:buNone/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SINGLE ASSESSMENTS AND SECTION 47 </a:t>
            </a:r>
            <a:r>
              <a:rPr lang="en-GB" b="1" dirty="0" smtClean="0"/>
              <a:t>INVESTIGATIONS</a:t>
            </a:r>
          </a:p>
          <a:p>
            <a:pPr marL="0" indent="0">
              <a:buNone/>
              <a:defRPr/>
            </a:pPr>
            <a:r>
              <a:rPr lang="en-GB" b="1" dirty="0" smtClean="0"/>
              <a:t> </a:t>
            </a:r>
            <a:endParaRPr lang="en-GB" b="1" dirty="0"/>
          </a:p>
          <a:p>
            <a:pPr>
              <a:defRPr/>
            </a:pPr>
            <a:r>
              <a:rPr lang="en-GB" b="1" dirty="0"/>
              <a:t>SETTING AND MANAGING CHILD IN NEED AND CHILD PROTECTION </a:t>
            </a:r>
            <a:r>
              <a:rPr lang="en-GB" b="1" dirty="0" smtClean="0"/>
              <a:t>PLANS</a:t>
            </a:r>
          </a:p>
          <a:p>
            <a:pPr marL="0" indent="0">
              <a:buNone/>
              <a:defRPr/>
            </a:pPr>
            <a:endParaRPr lang="en-GB" b="1" dirty="0" smtClean="0"/>
          </a:p>
          <a:p>
            <a:pPr>
              <a:defRPr/>
            </a:pPr>
            <a:r>
              <a:rPr lang="en-GB" b="1" dirty="0" smtClean="0"/>
              <a:t>DECISIONS WHETHER </a:t>
            </a:r>
            <a:r>
              <a:rPr lang="en-GB" b="1" dirty="0"/>
              <a:t>TO INITIATE CARE </a:t>
            </a:r>
            <a:r>
              <a:rPr lang="en-GB" b="1" dirty="0" smtClean="0"/>
              <a:t>PROCEEDINGS</a:t>
            </a:r>
          </a:p>
          <a:p>
            <a:pPr marL="0" indent="0">
              <a:buNone/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DECIDING WHERE AND WITH WHOM CHILDREN LIVE</a:t>
            </a:r>
          </a:p>
          <a:p>
            <a:pPr>
              <a:defRPr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2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2101"/>
            <a:ext cx="8229600" cy="5445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dirty="0" smtClean="0"/>
              <a:t>WHAT THIS MEANS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981076"/>
            <a:ext cx="11861443" cy="63357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CONTRACTING OUT WITHIN A MARKET PLACE</a:t>
            </a:r>
          </a:p>
          <a:p>
            <a:pPr algn="ctr">
              <a:buFontTx/>
              <a:buNone/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ACCOUNTABILITY THROUGH CONTRACT MANAGEMENT</a:t>
            </a:r>
          </a:p>
          <a:p>
            <a:pPr>
              <a:defRPr/>
            </a:pPr>
            <a:r>
              <a:rPr lang="en-GB" b="1" dirty="0"/>
              <a:t>NO TRANSARENCY OR OPENESS</a:t>
            </a:r>
          </a:p>
          <a:p>
            <a:pPr>
              <a:defRPr/>
            </a:pPr>
            <a:r>
              <a:rPr lang="en-GB" b="1" dirty="0"/>
              <a:t>NO LOCAL LEADERSHIP OR COMMUNITY COMMITMENT</a:t>
            </a:r>
          </a:p>
          <a:p>
            <a:pPr>
              <a:defRPr/>
            </a:pPr>
            <a:r>
              <a:rPr lang="en-GB" b="1" dirty="0"/>
              <a:t>COMPETITION NOT COLLABORATION</a:t>
            </a:r>
          </a:p>
          <a:p>
            <a:pPr>
              <a:defRPr/>
            </a:pPr>
            <a:r>
              <a:rPr lang="en-GB" b="1" dirty="0"/>
              <a:t>PRIMACY OF PRICE AND PROFIT</a:t>
            </a:r>
          </a:p>
          <a:p>
            <a:pPr>
              <a:defRPr/>
            </a:pPr>
            <a:r>
              <a:rPr lang="en-GB" b="1" dirty="0"/>
              <a:t>DOWNSKILLING THE WORKFORCE MIX</a:t>
            </a:r>
          </a:p>
          <a:p>
            <a:pPr>
              <a:defRPr/>
            </a:pPr>
            <a:r>
              <a:rPr lang="en-GB" b="1" dirty="0"/>
              <a:t>SELLING ON AND DISTANT </a:t>
            </a:r>
            <a:r>
              <a:rPr lang="en-GB" b="1" dirty="0" smtClean="0"/>
              <a:t>OWNERSHIP</a:t>
            </a:r>
          </a:p>
          <a:p>
            <a:pPr marL="0" indent="0">
              <a:buNone/>
              <a:defRPr/>
            </a:pPr>
            <a:endParaRPr lang="en-GB" b="1" dirty="0" smtClean="0"/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AS HAS ALREADY HAPPENED SINCE THE 1990s FOR ADULT SOCIAL CARE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5155"/>
            <a:ext cx="8229600" cy="10947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dirty="0" smtClean="0">
                <a:solidFill>
                  <a:schemeClr val="accent1"/>
                </a:solidFill>
              </a:rPr>
              <a:t>AND ALREADY FOR </a:t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CHILDREN’S SOCIAL SERVICES</a:t>
            </a:r>
            <a:br>
              <a:rPr lang="en-GB" b="1" dirty="0" smtClean="0">
                <a:solidFill>
                  <a:schemeClr val="accent1"/>
                </a:solidFill>
              </a:rPr>
            </a:b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493949"/>
            <a:ext cx="11706896" cy="5364052"/>
          </a:xfrm>
        </p:spPr>
        <p:txBody>
          <a:bodyPr>
            <a:normAutofit/>
          </a:bodyPr>
          <a:lstStyle/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b="1" dirty="0" smtClean="0"/>
              <a:t>AN </a:t>
            </a:r>
            <a:r>
              <a:rPr lang="en-GB" b="1" dirty="0"/>
              <a:t>INCREASINGLY PRIVATISED </a:t>
            </a:r>
            <a:r>
              <a:rPr lang="en-GB" b="1" dirty="0">
                <a:solidFill>
                  <a:srgbClr val="FF0000"/>
                </a:solidFill>
              </a:rPr>
              <a:t>CHILDREN’S SOCIAL WORK WORKFORCE</a:t>
            </a:r>
          </a:p>
          <a:p>
            <a:pPr>
              <a:buFontTx/>
              <a:buNone/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THE INCREASING PREPONDERANCE OF </a:t>
            </a:r>
            <a:r>
              <a:rPr lang="en-GB" b="1" dirty="0">
                <a:solidFill>
                  <a:srgbClr val="FF0000"/>
                </a:solidFill>
              </a:rPr>
              <a:t>PRIVATE FOSTER CARE AGENCIES</a:t>
            </a:r>
            <a:r>
              <a:rPr lang="en-GB" b="1" dirty="0"/>
              <a:t> AND </a:t>
            </a:r>
            <a:r>
              <a:rPr lang="en-GB" b="1" dirty="0">
                <a:solidFill>
                  <a:srgbClr val="FF0000"/>
                </a:solidFill>
              </a:rPr>
              <a:t>PRIVATE SECTOR CHILDREN’S RESIDENTIAL CARE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THE MARGINALISATION OF THE CHILDREN’S CHARITIES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b="1" dirty="0">
                <a:solidFill>
                  <a:srgbClr val="0070C0"/>
                </a:solidFill>
              </a:rPr>
              <a:t> SOCIAL WORK EDUCATION?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1" y="404665"/>
            <a:ext cx="11410681" cy="6120679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  <a:defRPr/>
            </a:pPr>
            <a:r>
              <a:rPr lang="en-GB" sz="4200" b="1" dirty="0">
                <a:solidFill>
                  <a:srgbClr val="FF0000"/>
                </a:solidFill>
              </a:rPr>
              <a:t>THE ROUTE TO PRIVATISATION</a:t>
            </a:r>
          </a:p>
          <a:p>
            <a:pPr algn="ctr">
              <a:buFontTx/>
              <a:buNone/>
              <a:defRPr/>
            </a:pPr>
            <a:r>
              <a:rPr lang="en-GB" sz="3300" b="1" dirty="0">
                <a:solidFill>
                  <a:srgbClr val="FF0000"/>
                </a:solidFill>
              </a:rPr>
              <a:t>THE PROGRESS SO </a:t>
            </a:r>
            <a:r>
              <a:rPr lang="en-GB" sz="3300" b="1" dirty="0" smtClean="0">
                <a:solidFill>
                  <a:srgbClr val="FF0000"/>
                </a:solidFill>
              </a:rPr>
              <a:t>FAR</a:t>
            </a:r>
          </a:p>
          <a:p>
            <a:pPr algn="ctr">
              <a:buFontTx/>
              <a:buNone/>
              <a:defRPr/>
            </a:pPr>
            <a:endParaRPr lang="en-GB" sz="33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4000" b="1" dirty="0" smtClean="0"/>
              <a:t>HOSPITALS </a:t>
            </a:r>
            <a:r>
              <a:rPr lang="en-GB" sz="4000" b="1" dirty="0"/>
              <a:t>AND HEALTH SERVICES</a:t>
            </a:r>
          </a:p>
          <a:p>
            <a:pPr>
              <a:defRPr/>
            </a:pPr>
            <a:r>
              <a:rPr lang="en-GB" sz="4000" b="1" dirty="0"/>
              <a:t>SCHOOLS </a:t>
            </a:r>
          </a:p>
          <a:p>
            <a:pPr>
              <a:defRPr/>
            </a:pPr>
            <a:r>
              <a:rPr lang="en-GB" sz="4000" b="1" dirty="0"/>
              <a:t>PUBLIC AND STATE SECURITY</a:t>
            </a:r>
          </a:p>
          <a:p>
            <a:pPr>
              <a:defRPr/>
            </a:pPr>
            <a:r>
              <a:rPr lang="en-GB" sz="4000" b="1" dirty="0"/>
              <a:t>POLICE</a:t>
            </a:r>
          </a:p>
          <a:p>
            <a:pPr>
              <a:defRPr/>
            </a:pPr>
            <a:r>
              <a:rPr lang="en-GB" sz="4000" b="1" dirty="0"/>
              <a:t>PRISONS</a:t>
            </a:r>
          </a:p>
          <a:p>
            <a:pPr>
              <a:defRPr/>
            </a:pPr>
            <a:r>
              <a:rPr lang="en-GB" sz="4000" b="1" dirty="0"/>
              <a:t>PROBATION AND OFFENDER MANAGEMENT</a:t>
            </a:r>
          </a:p>
          <a:p>
            <a:pPr>
              <a:defRPr/>
            </a:pPr>
            <a:r>
              <a:rPr lang="en-GB" sz="4000" b="1" dirty="0"/>
              <a:t>BENEFITS ASSESSMENTS</a:t>
            </a:r>
          </a:p>
          <a:p>
            <a:pPr>
              <a:defRPr/>
            </a:pPr>
            <a:r>
              <a:rPr lang="en-GB" sz="4000" b="1" dirty="0"/>
              <a:t>HOUSING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8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776" y="333376"/>
            <a:ext cx="4320480" cy="6524625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THE PLAYERS ALREADY </a:t>
            </a:r>
          </a:p>
          <a:p>
            <a:pPr algn="ctr">
              <a:buFontTx/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GETTING ON THE PITCH</a:t>
            </a:r>
          </a:p>
          <a:p>
            <a:pPr algn="ctr">
              <a:buFontTx/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 [SEPTEMBER AND DECEMBER 2014]</a:t>
            </a:r>
          </a:p>
          <a:p>
            <a:pPr algn="ctr">
              <a:buFontTx/>
              <a:buNone/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GB" b="1" dirty="0" smtClean="0"/>
              <a:t>G4S</a:t>
            </a:r>
          </a:p>
          <a:p>
            <a:pPr>
              <a:defRPr/>
            </a:pPr>
            <a:r>
              <a:rPr lang="en-GB" b="1" dirty="0" smtClean="0"/>
              <a:t>SERCO</a:t>
            </a:r>
          </a:p>
          <a:p>
            <a:pPr>
              <a:defRPr/>
            </a:pPr>
            <a:r>
              <a:rPr lang="en-GB" b="1" dirty="0" smtClean="0"/>
              <a:t>VIRGIN CARE</a:t>
            </a:r>
          </a:p>
          <a:p>
            <a:pPr>
              <a:defRPr/>
            </a:pPr>
            <a:r>
              <a:rPr lang="en-GB" b="1" dirty="0" smtClean="0"/>
              <a:t>AMEY</a:t>
            </a:r>
          </a:p>
          <a:p>
            <a:pPr>
              <a:defRPr/>
            </a:pPr>
            <a:r>
              <a:rPr lang="en-GB" b="1" dirty="0" smtClean="0"/>
              <a:t>MOUCHEL</a:t>
            </a:r>
          </a:p>
          <a:p>
            <a:pPr>
              <a:defRPr/>
            </a:pPr>
            <a:r>
              <a:rPr lang="en-GB" sz="2400" b="1" dirty="0"/>
              <a:t>AND THE PRIVATE SECTOR </a:t>
            </a:r>
            <a:r>
              <a:rPr lang="en-GB" sz="2400" b="1" dirty="0" smtClean="0"/>
              <a:t>MANAGEMENT AND </a:t>
            </a:r>
            <a:r>
              <a:rPr lang="en-GB" sz="2400" b="1" dirty="0"/>
              <a:t>MARKET CONSULTANCIES LIKE KPMG AND </a:t>
            </a:r>
            <a:r>
              <a:rPr lang="en-GB" sz="2400" b="1" dirty="0" smtClean="0"/>
              <a:t>LAING AND BUISSON</a:t>
            </a:r>
            <a:endParaRPr lang="en-GB" sz="2400" b="1" dirty="0"/>
          </a:p>
        </p:txBody>
      </p:sp>
      <p:pic>
        <p:nvPicPr>
          <p:cNvPr id="5" name="Picture 2" descr="E:\South America 2014\DSCF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60994"/>
            <a:ext cx="2741386" cy="30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3722832"/>
            <a:ext cx="2743200" cy="2998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9" y="260996"/>
            <a:ext cx="2768075" cy="3023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722832"/>
            <a:ext cx="2768074" cy="29999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7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-708337"/>
            <a:ext cx="8435280" cy="6858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8000" b="1" dirty="0" smtClean="0"/>
              <a:t>CREEP 2</a:t>
            </a:r>
            <a:r>
              <a:rPr lang="en-GB" sz="8000" b="1" dirty="0" smtClean="0">
                <a:solidFill>
                  <a:srgbClr val="FF0000"/>
                </a:solidFill>
              </a:rPr>
              <a:t/>
            </a:r>
            <a:br>
              <a:rPr lang="en-GB" sz="8000" b="1" dirty="0" smtClean="0">
                <a:solidFill>
                  <a:srgbClr val="FF0000"/>
                </a:solidFill>
              </a:rPr>
            </a:b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GOVERNMENT CONTROL;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2" y="2938641"/>
            <a:ext cx="5305436" cy="36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-1"/>
            <a:ext cx="8435280" cy="36447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5400" b="1" dirty="0" smtClean="0"/>
              <a:t>CREEP 2</a:t>
            </a:r>
            <a:r>
              <a:rPr lang="en-GB" sz="5400" b="1" dirty="0" smtClean="0">
                <a:solidFill>
                  <a:srgbClr val="FF0000"/>
                </a:solidFill>
              </a:rPr>
              <a:t/>
            </a:r>
            <a:br>
              <a:rPr lang="en-GB" sz="5400" b="1" dirty="0" smtClean="0">
                <a:solidFill>
                  <a:srgbClr val="FF0000"/>
                </a:solidFill>
              </a:rPr>
            </a:br>
            <a:r>
              <a:rPr lang="en-GB" sz="5400" b="1" dirty="0" smtClean="0">
                <a:solidFill>
                  <a:srgbClr val="FF0000"/>
                </a:solidFill>
              </a:rPr>
              <a:t>CREEPING POLITICAL CONTROL OF SOCIAL WORK AND SOCIAL WORKERS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GOVERNMENT CONTROL;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53" y="3492993"/>
            <a:ext cx="4197014" cy="31388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9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5" y="365125"/>
            <a:ext cx="11603865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</a:rPr>
              <a:t>2016 CHILDREN AND SOCIAL WORK BILL 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5" y="1262129"/>
            <a:ext cx="11603865" cy="5276771"/>
          </a:xfrm>
        </p:spPr>
        <p:txBody>
          <a:bodyPr/>
          <a:lstStyle/>
          <a:p>
            <a:endParaRPr lang="en-GB" b="1" dirty="0" smtClean="0"/>
          </a:p>
          <a:p>
            <a:r>
              <a:rPr lang="en-GB" b="1" dirty="0" smtClean="0"/>
              <a:t>WITHDRAWING STATUTORY REQUIREMENTS AND RIGHTS</a:t>
            </a:r>
          </a:p>
          <a:p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r>
              <a:rPr lang="en-GB" b="1" dirty="0" smtClean="0"/>
              <a:t>A GOVERNMENT CONTROLLED SOCIAL WORK REGULATOR</a:t>
            </a:r>
          </a:p>
          <a:p>
            <a:pPr marL="0" indent="0">
              <a:buNone/>
            </a:pPr>
            <a:endParaRPr lang="en-GB" b="1" dirty="0" smtClean="0"/>
          </a:p>
          <a:p>
            <a:pPr lvl="1"/>
            <a:r>
              <a:rPr lang="en-GB" b="1" dirty="0" smtClean="0"/>
              <a:t>WHO CAN BE SOCIAL WORKERS</a:t>
            </a:r>
          </a:p>
          <a:p>
            <a:pPr marL="457200" lvl="1" indent="0">
              <a:buNone/>
            </a:pPr>
            <a:endParaRPr lang="en-GB" b="1" dirty="0" smtClean="0"/>
          </a:p>
          <a:p>
            <a:pPr lvl="1"/>
            <a:r>
              <a:rPr lang="en-GB" b="1" dirty="0" smtClean="0"/>
              <a:t>WHAT WILL BE WITHIN THEIR EDUCATION</a:t>
            </a:r>
          </a:p>
          <a:p>
            <a:pPr marL="457200" lvl="1" indent="0">
              <a:buNone/>
            </a:pPr>
            <a:endParaRPr lang="en-GB" b="1" dirty="0" smtClean="0"/>
          </a:p>
          <a:p>
            <a:pPr lvl="1"/>
            <a:r>
              <a:rPr lang="en-GB" b="1" dirty="0" smtClean="0"/>
              <a:t>WHO WILL PROVIDE THIS EDUCATION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1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HOW FAR IT HAS TRAVELLED IN FIVE YEARS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888642"/>
            <a:ext cx="10515600" cy="5832833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REMEMBER THE SOCIAL WORK TASK FORCE AND REFORM BOARD?</a:t>
            </a:r>
          </a:p>
          <a:p>
            <a:pPr marL="0" indent="0" algn="ctr">
              <a:buNone/>
            </a:pPr>
            <a:endParaRPr lang="en-GB" b="1" dirty="0"/>
          </a:p>
          <a:p>
            <a:r>
              <a:rPr lang="en-GB" b="1" dirty="0" smtClean="0"/>
              <a:t>CHIEF SOCIAL WORKER						X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TCSW								X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PCF									X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SOCIAL WORK EDUCATION					X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A PUBLIC AND MEDIA VOICE FOR SOCIAL WORK		X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8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50064"/>
          </a:xfrm>
        </p:spPr>
        <p:txBody>
          <a:bodyPr/>
          <a:lstStyle/>
          <a:p>
            <a:pPr algn="ctr"/>
            <a:r>
              <a:rPr lang="en-GB" sz="8000" b="1" dirty="0" smtClean="0"/>
              <a:t>CREEP 3</a:t>
            </a:r>
            <a:br>
              <a:rPr lang="en-GB" sz="8000" b="1" dirty="0" smtClean="0"/>
            </a:br>
            <a:r>
              <a:rPr lang="en-GB" b="1" dirty="0"/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FE62-A603-471F-BED6-3B864E3B49B9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2" y="3335629"/>
            <a:ext cx="8397025" cy="30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0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8250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 smtClean="0">
                <a:solidFill>
                  <a:srgbClr val="FF0000"/>
                </a:solidFill>
              </a:rPr>
              <a:t/>
            </a:r>
            <a:br>
              <a:rPr lang="en-GB" sz="8000" b="1" dirty="0" smtClean="0">
                <a:solidFill>
                  <a:srgbClr val="FF0000"/>
                </a:solidFill>
              </a:rPr>
            </a:br>
            <a:r>
              <a:rPr lang="en-GB" sz="8000" b="1" dirty="0" smtClean="0">
                <a:solidFill>
                  <a:srgbClr val="FF0000"/>
                </a:solidFill>
              </a:rPr>
              <a:t>THE THREE CREEPS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FE62-A603-471F-BED6-3B864E3B49B9}" type="slidenum">
              <a:rPr lang="en-GB" smtClean="0"/>
              <a:t>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0" y="579547"/>
            <a:ext cx="4023156" cy="2588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4" y="579547"/>
            <a:ext cx="4312246" cy="2588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7" y="4456090"/>
            <a:ext cx="7611414" cy="22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3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365125"/>
            <a:ext cx="11681138" cy="6356350"/>
          </a:xfrm>
        </p:spPr>
        <p:txBody>
          <a:bodyPr/>
          <a:lstStyle/>
          <a:p>
            <a:pPr algn="ctr"/>
            <a:r>
              <a:rPr lang="en-GB" sz="8000" b="1" dirty="0" smtClean="0"/>
              <a:t>CREEP 3</a:t>
            </a:r>
            <a:br>
              <a:rPr lang="en-GB" sz="8000" b="1" dirty="0" smtClean="0"/>
            </a:br>
            <a:r>
              <a:rPr lang="en-GB" sz="8000" b="1" dirty="0" smtClean="0">
                <a:solidFill>
                  <a:srgbClr val="FF0000"/>
                </a:solidFill>
              </a:rPr>
              <a:t>ANTI-PROFESSIONALISM</a:t>
            </a:r>
            <a:r>
              <a:rPr lang="en-GB" sz="8000" b="1" dirty="0" smtClean="0"/>
              <a:t/>
            </a:r>
            <a:br>
              <a:rPr lang="en-GB" sz="8000" b="1" dirty="0" smtClean="0"/>
            </a:br>
            <a:r>
              <a:rPr lang="en-GB" b="1" dirty="0"/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FE62-A603-471F-BED6-3B864E3B49B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44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9" y="365125"/>
            <a:ext cx="11784168" cy="1325563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smtClean="0"/>
              <a:t>CREEP 3</a:t>
            </a:r>
            <a:br>
              <a:rPr lang="en-GB" sz="5400" b="1" dirty="0" smtClean="0"/>
            </a:br>
            <a:r>
              <a:rPr lang="en-GB" sz="5400" b="1" dirty="0"/>
              <a:t> </a:t>
            </a:r>
            <a:r>
              <a:rPr lang="en-GB" sz="5400" b="1" dirty="0" smtClean="0">
                <a:solidFill>
                  <a:srgbClr val="FF0000"/>
                </a:solidFill>
              </a:rPr>
              <a:t>ANTI-PROFESSIONALISM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772"/>
            <a:ext cx="10515600" cy="4707227"/>
          </a:xfrm>
        </p:spPr>
        <p:txBody>
          <a:bodyPr/>
          <a:lstStyle/>
          <a:p>
            <a:r>
              <a:rPr lang="en-GB" b="1" dirty="0" smtClean="0"/>
              <a:t>NAREY v CROISDALE-APPLEBY</a:t>
            </a:r>
          </a:p>
          <a:p>
            <a:endParaRPr lang="en-GB" b="1" dirty="0"/>
          </a:p>
          <a:p>
            <a:r>
              <a:rPr lang="en-GB" b="1" dirty="0" smtClean="0"/>
              <a:t>TASK AND TECHNICAL FOCUS RATHER THAN 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VALUES - INFORMED THINKING - ACTION FOCUS</a:t>
            </a:r>
          </a:p>
          <a:p>
            <a:endParaRPr lang="en-GB" b="1" dirty="0"/>
          </a:p>
          <a:p>
            <a:r>
              <a:rPr lang="en-GB" b="1" dirty="0" smtClean="0"/>
              <a:t>FAST TRACKED SEPARATIST TRAINING OUTSIDE OF UNIVERSITIES</a:t>
            </a:r>
            <a:r>
              <a:rPr lang="en-GB" b="1" dirty="0"/>
              <a:t> </a:t>
            </a:r>
            <a:r>
              <a:rPr lang="en-GB" b="1" dirty="0" smtClean="0"/>
              <a:t>SHAPED BY ACCOUNTANTS AND FUNDED BY HEDGE FUNDS</a:t>
            </a:r>
          </a:p>
          <a:p>
            <a:endParaRPr lang="en-GB" b="1" dirty="0"/>
          </a:p>
          <a:p>
            <a:r>
              <a:rPr lang="en-GB" b="1" dirty="0" smtClean="0"/>
              <a:t>GOVERNMENT CONTROLLED ACCREDITATION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FE62-A603-471F-BED6-3B864E3B49B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9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58" y="575435"/>
            <a:ext cx="10413642" cy="2076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5400" b="1" dirty="0" smtClean="0">
                <a:solidFill>
                  <a:srgbClr val="FF0000"/>
                </a:solidFill>
              </a:rPr>
              <a:t>THE IMPACT ALREADY FOR </a:t>
            </a:r>
            <a:br>
              <a:rPr lang="en-GB" sz="5400" b="1" dirty="0" smtClean="0">
                <a:solidFill>
                  <a:srgbClr val="FF0000"/>
                </a:solidFill>
              </a:rPr>
            </a:br>
            <a:r>
              <a:rPr lang="en-GB" sz="5400" b="1" dirty="0" smtClean="0">
                <a:solidFill>
                  <a:srgbClr val="FF0000"/>
                </a:solidFill>
              </a:rPr>
              <a:t>SOCIAL WORK AND SOCIAL WORKERS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7" y="2235959"/>
            <a:ext cx="10522039" cy="4485516"/>
          </a:xfrm>
        </p:spPr>
        <p:txBody>
          <a:bodyPr/>
          <a:lstStyle/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/>
              <a:t>LESS STABLE </a:t>
            </a:r>
            <a:r>
              <a:rPr lang="en-GB" b="1" dirty="0" smtClean="0"/>
              <a:t>WORKFORCE</a:t>
            </a:r>
          </a:p>
          <a:p>
            <a:pPr marL="0" indent="0">
              <a:buNone/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LESS EXPERIENCED </a:t>
            </a:r>
            <a:r>
              <a:rPr lang="en-GB" b="1" dirty="0" smtClean="0"/>
              <a:t>WORKFORCE</a:t>
            </a:r>
          </a:p>
          <a:p>
            <a:pPr marL="0" indent="0">
              <a:buNone/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THE DRIVE TOWARDS A </a:t>
            </a:r>
            <a:r>
              <a:rPr lang="en-GB" b="1" dirty="0" smtClean="0"/>
              <a:t>FRAGMENTED PROFESSION</a:t>
            </a:r>
          </a:p>
          <a:p>
            <a:pPr marL="0" indent="0">
              <a:buNone/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THE UNDERMINING OF SOCIAL WORK EDUCATION</a:t>
            </a:r>
          </a:p>
          <a:p>
            <a:pPr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246FD-F8E2-4646-8E0A-E465F14E3EF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527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THE THREE CREEPS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324"/>
            <a:ext cx="10515600" cy="4351338"/>
          </a:xfrm>
        </p:spPr>
        <p:txBody>
          <a:bodyPr/>
          <a:lstStyle/>
          <a:p>
            <a:endParaRPr lang="en-GB" dirty="0" smtClean="0"/>
          </a:p>
          <a:p>
            <a:r>
              <a:rPr lang="en-GB" sz="4400" b="1" dirty="0" smtClean="0"/>
              <a:t>CREEPING PRIVATISATION  </a:t>
            </a:r>
          </a:p>
          <a:p>
            <a:endParaRPr lang="en-GB" sz="4400" b="1" dirty="0"/>
          </a:p>
          <a:p>
            <a:r>
              <a:rPr lang="en-GB" sz="4400" b="1" dirty="0" smtClean="0"/>
              <a:t>CREEPING POLITICAL CONTROL </a:t>
            </a:r>
          </a:p>
          <a:p>
            <a:endParaRPr lang="en-GB" sz="4400" b="1" dirty="0"/>
          </a:p>
          <a:p>
            <a:r>
              <a:rPr lang="en-GB" sz="4400" b="1" dirty="0" smtClean="0"/>
              <a:t>CREEPING ANTI-PROFESSIONALISM</a:t>
            </a:r>
            <a:endParaRPr lang="en-GB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0890" y="6347761"/>
            <a:ext cx="2743200" cy="365125"/>
          </a:xfrm>
        </p:spPr>
        <p:txBody>
          <a:bodyPr/>
          <a:lstStyle/>
          <a:p>
            <a:fld id="{2E12FE62-A603-471F-BED6-3B864E3B49B9}" type="slidenum">
              <a:rPr lang="en-GB" smtClean="0"/>
              <a:t>23</a:t>
            </a:fld>
            <a:endParaRPr lang="en-GB"/>
          </a:p>
        </p:txBody>
      </p:sp>
      <p:sp>
        <p:nvSpPr>
          <p:cNvPr id="5" name="AutoShape 2" descr="Image result for emoji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emoji image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86" y="2839194"/>
            <a:ext cx="3066311" cy="1592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686" y="697060"/>
            <a:ext cx="2761513" cy="1655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73" y="4853077"/>
            <a:ext cx="2003382" cy="1161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5687" y="2417184"/>
            <a:ext cx="276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WHAT’S GOING ON!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8699" y="4314423"/>
            <a:ext cx="209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         OMG!!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7639" y="6014434"/>
            <a:ext cx="227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</a:t>
            </a:r>
            <a:r>
              <a:rPr lang="en-GB" sz="2400" b="1" dirty="0" smtClean="0">
                <a:solidFill>
                  <a:srgbClr val="FF0000"/>
                </a:solidFill>
              </a:rPr>
              <a:t>STUFF IT!!!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86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13" y="2132200"/>
            <a:ext cx="2424374" cy="2066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SO WHAT TO DO?</a:t>
            </a:r>
            <a:br>
              <a:rPr lang="en-GB" sz="6600" b="1" dirty="0" smtClean="0">
                <a:solidFill>
                  <a:srgbClr val="FF0000"/>
                </a:solidFill>
              </a:rPr>
            </a:b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4" y="1323981"/>
            <a:ext cx="7701566" cy="553401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24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86" y="154546"/>
            <a:ext cx="1398431" cy="28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7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/>
            </a:r>
            <a:br>
              <a:rPr lang="en-GB" sz="6600" b="1" dirty="0" smtClean="0">
                <a:solidFill>
                  <a:srgbClr val="FF0000"/>
                </a:solidFill>
              </a:rPr>
            </a:br>
            <a:r>
              <a:rPr lang="en-GB" sz="6600" b="1" dirty="0" smtClean="0">
                <a:solidFill>
                  <a:srgbClr val="FF0000"/>
                </a:solidFill>
              </a:rPr>
              <a:t>SO WHAT TO DO?</a:t>
            </a:r>
            <a:br>
              <a:rPr lang="en-GB" sz="6600" b="1" dirty="0" smtClean="0">
                <a:solidFill>
                  <a:srgbClr val="FF0000"/>
                </a:solidFill>
              </a:rPr>
            </a:br>
            <a:r>
              <a:rPr lang="en-GB" sz="6600" b="1" dirty="0" smtClean="0">
                <a:solidFill>
                  <a:schemeClr val="accent1"/>
                </a:solidFill>
              </a:rPr>
              <a:t>THREE STEPS </a:t>
            </a:r>
            <a:r>
              <a:rPr lang="en-GB" sz="6600" b="1" dirty="0" smtClean="0"/>
              <a:t>TO CHALLENGE </a:t>
            </a:r>
            <a:br>
              <a:rPr lang="en-GB" sz="6600" b="1" dirty="0" smtClean="0"/>
            </a:br>
            <a:r>
              <a:rPr lang="en-GB" sz="6600" b="1" dirty="0" smtClean="0"/>
              <a:t>THE THREE CREEPS</a:t>
            </a:r>
            <a:endParaRPr lang="en-GB" sz="6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13" y="2952493"/>
            <a:ext cx="4684374" cy="358641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5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SO WHAT TO DO?</a:t>
            </a:r>
            <a:br>
              <a:rPr lang="en-GB" sz="6600" b="1" dirty="0" smtClean="0">
                <a:solidFill>
                  <a:srgbClr val="FF0000"/>
                </a:solidFill>
              </a:rPr>
            </a:br>
            <a:r>
              <a:rPr lang="en-GB" sz="6600" b="1" dirty="0" smtClean="0">
                <a:solidFill>
                  <a:srgbClr val="FF0000"/>
                </a:solidFill>
              </a:rPr>
              <a:t>STEP 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69" y="1859087"/>
            <a:ext cx="4684374" cy="432886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50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SO WHAT TO DO?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92" y="365125"/>
            <a:ext cx="10373397" cy="6851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400" b="1" dirty="0" smtClean="0">
                <a:solidFill>
                  <a:srgbClr val="FF0000"/>
                </a:solidFill>
              </a:rPr>
              <a:t>STEP 1 </a:t>
            </a:r>
          </a:p>
          <a:p>
            <a:pPr marL="0" indent="0" algn="ctr">
              <a:buNone/>
            </a:pPr>
            <a:r>
              <a:rPr lang="en-GB" sz="6000" b="1" dirty="0" smtClean="0"/>
              <a:t>BE A CHAMPION </a:t>
            </a:r>
          </a:p>
          <a:p>
            <a:pPr marL="0" indent="0" algn="ctr">
              <a:buNone/>
            </a:pPr>
            <a:r>
              <a:rPr lang="en-GB" sz="6000" b="1" dirty="0" smtClean="0"/>
              <a:t>FOR SOCIAL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3" y="4069724"/>
            <a:ext cx="6817561" cy="26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8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4800" b="1" dirty="0"/>
          </a:p>
          <a:p>
            <a:pPr algn="ctr">
              <a:buNone/>
            </a:pPr>
            <a:endParaRPr lang="en-GB" sz="6000" b="1" dirty="0"/>
          </a:p>
          <a:p>
            <a:pPr algn="ctr">
              <a:buNone/>
            </a:pPr>
            <a:endParaRPr lang="en-GB" sz="6000" b="1" dirty="0"/>
          </a:p>
          <a:p>
            <a:pPr algn="ctr">
              <a:buNone/>
            </a:pPr>
            <a:r>
              <a:rPr lang="en-GB" sz="6000" b="1" dirty="0" smtClean="0"/>
              <a:t>WHAT </a:t>
            </a:r>
            <a:r>
              <a:rPr lang="en-GB" sz="6000" b="1" dirty="0"/>
              <a:t>DID SOCIAL WORK </a:t>
            </a:r>
          </a:p>
          <a:p>
            <a:pPr algn="ctr">
              <a:buNone/>
            </a:pPr>
            <a:r>
              <a:rPr lang="en-GB" sz="6000" b="1" dirty="0"/>
              <a:t>EVER DO FOR US?</a:t>
            </a:r>
          </a:p>
        </p:txBody>
      </p:sp>
      <p:pic>
        <p:nvPicPr>
          <p:cNvPr id="1026" name="Picture 2" descr="https://encrypted-tbn3.gstatic.com/images?q=tbn:ANd9GcRRsgiYSpbGr59fQl8Hc_juzj6s_Ue3aP67RVEtpDvO6OFvGpH7gUS0SW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9053" y="3477599"/>
            <a:ext cx="1457325" cy="2952328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SJEM7RHBlsvzUBf5rGNSKrtdV7In8fRpEFe_ghdKjpioORafX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275" y="347729"/>
            <a:ext cx="2207450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13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3010346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/>
              <a:t>SO WHAT’S SPECIAL </a:t>
            </a:r>
            <a:br>
              <a:rPr lang="en-GB" sz="6600" b="1" dirty="0"/>
            </a:br>
            <a:r>
              <a:rPr lang="en-GB" sz="6600" b="1" dirty="0"/>
              <a:t>ABOUT SOCIAL WORK?</a:t>
            </a:r>
          </a:p>
        </p:txBody>
      </p:sp>
      <p:pic>
        <p:nvPicPr>
          <p:cNvPr id="91138" name="Picture 2" descr="https://encrypted-tbn0.gstatic.com/images?q=tbn:ANd9GcTXfu2jNmrh3cFgEYzu5livQQX-ELPHXr3O6WFunRWfd2z6At9VDJIZDZ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744" y="2562897"/>
            <a:ext cx="3791797" cy="392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51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THE THREE CREEPS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324"/>
            <a:ext cx="10515600" cy="4351338"/>
          </a:xfrm>
        </p:spPr>
        <p:txBody>
          <a:bodyPr/>
          <a:lstStyle/>
          <a:p>
            <a:endParaRPr lang="en-GB" dirty="0" smtClean="0"/>
          </a:p>
          <a:p>
            <a:r>
              <a:rPr lang="en-GB" sz="4400" b="1" dirty="0" smtClean="0"/>
              <a:t>CREEPING PRIVATISATION  </a:t>
            </a:r>
          </a:p>
          <a:p>
            <a:endParaRPr lang="en-GB" sz="4400" b="1" dirty="0"/>
          </a:p>
          <a:p>
            <a:r>
              <a:rPr lang="en-GB" sz="4400" b="1" dirty="0" smtClean="0"/>
              <a:t>CREEPING POLITICAL CONTROL </a:t>
            </a:r>
          </a:p>
          <a:p>
            <a:endParaRPr lang="en-GB" sz="4400" b="1" dirty="0"/>
          </a:p>
          <a:p>
            <a:r>
              <a:rPr lang="en-GB" sz="4400" b="1" dirty="0" smtClean="0"/>
              <a:t>CREEPING ANTI-PROFESSIONALISM</a:t>
            </a:r>
            <a:endParaRPr lang="en-GB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0890" y="6347761"/>
            <a:ext cx="2743200" cy="365125"/>
          </a:xfrm>
        </p:spPr>
        <p:txBody>
          <a:bodyPr/>
          <a:lstStyle/>
          <a:p>
            <a:fld id="{2E12FE62-A603-471F-BED6-3B864E3B49B9}" type="slidenum">
              <a:rPr lang="en-GB" smtClean="0"/>
              <a:t>3</a:t>
            </a:fld>
            <a:endParaRPr lang="en-GB"/>
          </a:p>
        </p:txBody>
      </p:sp>
      <p:sp>
        <p:nvSpPr>
          <p:cNvPr id="5" name="AutoShape 2" descr="Image result for emoji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emoji image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86" y="2839194"/>
            <a:ext cx="3066311" cy="1592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686" y="697060"/>
            <a:ext cx="2761513" cy="1655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73" y="4853077"/>
            <a:ext cx="2003382" cy="1161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5687" y="2417184"/>
            <a:ext cx="276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WHAT’S GOING ON!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8699" y="4314423"/>
            <a:ext cx="209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         OMG!!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7639" y="6014434"/>
            <a:ext cx="227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</a:t>
            </a:r>
            <a:r>
              <a:rPr lang="en-GB" sz="2400" b="1" dirty="0" smtClean="0">
                <a:solidFill>
                  <a:srgbClr val="FF0000"/>
                </a:solidFill>
              </a:rPr>
              <a:t>STUFF IT!!!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44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</a:rPr>
              <a:t>WHAT’S SPECIAL ABOUT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SOCIAL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4" y="2318197"/>
            <a:ext cx="11165983" cy="4264298"/>
          </a:xfrm>
        </p:spPr>
        <p:txBody>
          <a:bodyPr>
            <a:normAutofit/>
          </a:bodyPr>
          <a:lstStyle/>
          <a:p>
            <a:pPr marL="514350" indent="-514350">
              <a:buNone/>
              <a:defRPr/>
            </a:pPr>
            <a:r>
              <a:rPr lang="en-GB" b="1" dirty="0"/>
              <a:t>1. HAVING A CONCERN FOR SOCIAL JUSTICE</a:t>
            </a:r>
          </a:p>
          <a:p>
            <a:pPr marL="514350" indent="-514350">
              <a:buNone/>
              <a:defRPr/>
            </a:pPr>
            <a:endParaRPr lang="en-GB" b="1" dirty="0"/>
          </a:p>
          <a:p>
            <a:pPr marL="514350" indent="-514350">
              <a:buNone/>
              <a:defRPr/>
            </a:pPr>
            <a:r>
              <a:rPr lang="en-GB" b="1" dirty="0"/>
              <a:t>2. CONFRONTING DISCRIMINATION</a:t>
            </a:r>
          </a:p>
          <a:p>
            <a:pPr marL="514350" indent="-514350">
              <a:buNone/>
              <a:defRPr/>
            </a:pPr>
            <a:endParaRPr lang="en-GB" b="1" dirty="0"/>
          </a:p>
          <a:p>
            <a:pPr marL="514350" indent="-514350">
              <a:buNone/>
              <a:defRPr/>
            </a:pPr>
            <a:r>
              <a:rPr lang="en-GB" b="1" dirty="0"/>
              <a:t>3. VALUING PEOPLE NOT REJECTING</a:t>
            </a:r>
          </a:p>
          <a:p>
            <a:pPr marL="514350" indent="-514350">
              <a:buNone/>
              <a:defRPr/>
            </a:pPr>
            <a:endParaRPr lang="en-GB" b="1" dirty="0"/>
          </a:p>
          <a:p>
            <a:pPr marL="514350" indent="-514350">
              <a:buNone/>
              <a:defRPr/>
            </a:pPr>
            <a:r>
              <a:rPr lang="en-GB" b="1" dirty="0"/>
              <a:t>4. BUT WITH REALISM NOT IDEALISM</a:t>
            </a:r>
          </a:p>
          <a:p>
            <a:pPr marL="514350" indent="-514350">
              <a:buNone/>
              <a:defRPr/>
            </a:pPr>
            <a:endParaRPr lang="en-GB" b="1" dirty="0"/>
          </a:p>
          <a:p>
            <a:pPr marL="514350" indent="-514350">
              <a:buNone/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A4FB-4328-4BD6-B336-78C58EB7DC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0114" name="Picture 2" descr="https://encrypted-tbn0.gstatic.com/images?q=tbn:ANd9GcTXfu2jNmrh3cFgEYzu5livQQX-ELPHXr3O6WFunRWfd2z6At9VDJIZDZ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2311" y="548681"/>
            <a:ext cx="1218456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068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</a:rPr>
              <a:t>WHAT’S SPECIAL ABOUT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SOCIAL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214" y="1249251"/>
            <a:ext cx="11552349" cy="547222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514350" indent="-514350">
              <a:buNone/>
              <a:defRPr/>
            </a:pPr>
            <a:endParaRPr lang="en-GB" b="1" dirty="0" smtClean="0"/>
          </a:p>
          <a:p>
            <a:pPr marL="514350" indent="-514350">
              <a:buNone/>
              <a:defRPr/>
            </a:pPr>
            <a:endParaRPr lang="en-GB" b="1" dirty="0" smtClean="0"/>
          </a:p>
          <a:p>
            <a:pPr marL="514350" indent="-514350">
              <a:buNone/>
              <a:defRPr/>
            </a:pPr>
            <a:r>
              <a:rPr lang="en-GB" sz="3600" b="1" dirty="0" smtClean="0"/>
              <a:t>5. </a:t>
            </a:r>
            <a:r>
              <a:rPr lang="en-GB" sz="3600" b="1" dirty="0"/>
              <a:t>SEEING PEOPLE IN </a:t>
            </a:r>
            <a:r>
              <a:rPr lang="en-GB" sz="3600" b="1" dirty="0" smtClean="0"/>
              <a:t>CONTEXT</a:t>
            </a:r>
          </a:p>
          <a:p>
            <a:pPr marL="514350" indent="-514350">
              <a:buNone/>
              <a:defRPr/>
            </a:pPr>
            <a:endParaRPr lang="en-GB" sz="3600" b="1" dirty="0"/>
          </a:p>
          <a:p>
            <a:pPr marL="514350" indent="-514350">
              <a:buNone/>
              <a:defRPr/>
            </a:pPr>
            <a:r>
              <a:rPr lang="en-GB" sz="3600" b="1" dirty="0"/>
              <a:t>6</a:t>
            </a:r>
            <a:r>
              <a:rPr lang="en-GB" sz="3600" b="1" dirty="0" smtClean="0"/>
              <a:t>. </a:t>
            </a:r>
            <a:r>
              <a:rPr lang="en-GB" sz="3600" b="1" dirty="0"/>
              <a:t>WITH A FOCUS ON RELATIONHIPS</a:t>
            </a:r>
          </a:p>
          <a:p>
            <a:pPr marL="514350" indent="-514350">
              <a:buNone/>
              <a:defRPr/>
            </a:pPr>
            <a:r>
              <a:rPr lang="en-GB" sz="3600" b="1" dirty="0"/>
              <a:t> </a:t>
            </a:r>
          </a:p>
          <a:p>
            <a:pPr marL="514350" indent="-514350">
              <a:buNone/>
              <a:defRPr/>
            </a:pPr>
            <a:r>
              <a:rPr lang="en-GB" sz="3600" b="1" dirty="0"/>
              <a:t>7</a:t>
            </a:r>
            <a:r>
              <a:rPr lang="en-GB" sz="3600" b="1" dirty="0" smtClean="0"/>
              <a:t>. </a:t>
            </a:r>
            <a:r>
              <a:rPr lang="en-GB" sz="3600" b="1" dirty="0"/>
              <a:t>RECOGNISING AND DEVELOPING PEOPLE’S STRENGTHS AND SKILLS</a:t>
            </a:r>
          </a:p>
          <a:p>
            <a:pPr marL="514350" indent="-514350">
              <a:buNone/>
              <a:defRPr/>
            </a:pPr>
            <a:endParaRPr lang="en-GB" sz="3600" b="1" dirty="0"/>
          </a:p>
          <a:p>
            <a:pPr marL="514350" indent="-514350">
              <a:buNone/>
              <a:defRPr/>
            </a:pPr>
            <a:r>
              <a:rPr lang="en-GB" sz="3600" b="1" dirty="0"/>
              <a:t>8</a:t>
            </a:r>
            <a:r>
              <a:rPr lang="en-GB" sz="3600" b="1" dirty="0" smtClean="0"/>
              <a:t>. </a:t>
            </a:r>
            <a:r>
              <a:rPr lang="en-GB" sz="3600" b="1" dirty="0"/>
              <a:t>PROBLEM-SOLVING IN PARTNERSHIP</a:t>
            </a:r>
          </a:p>
          <a:p>
            <a:pPr marL="514350" indent="-514350">
              <a:buNone/>
              <a:defRPr/>
            </a:pPr>
            <a:endParaRPr lang="en-GB" sz="3600" b="1" dirty="0"/>
          </a:p>
          <a:p>
            <a:pPr marL="514350" indent="-514350">
              <a:buNone/>
              <a:defRPr/>
            </a:pPr>
            <a:r>
              <a:rPr lang="en-GB" sz="3600" b="1" dirty="0"/>
              <a:t>9. ENABLING AND FACILITATING</a:t>
            </a:r>
          </a:p>
          <a:p>
            <a:pPr marL="514350" indent="-514350">
              <a:buNone/>
              <a:defRPr/>
            </a:pPr>
            <a:r>
              <a:rPr lang="en-GB" sz="3600" b="1" dirty="0" smtClean="0"/>
              <a:t> 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87386-FF9B-4332-8B51-F8D7CB4212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87042" name="Picture 2" descr="https://encrypted-tbn0.gstatic.com/images?q=tbn:ANd9GcTXfu2jNmrh3cFgEYzu5livQQX-ELPHXr3O6WFunRWfd2z6At9VDJIZDZ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8297" y="548680"/>
            <a:ext cx="1282585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917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</a:rPr>
              <a:t>WHAT’S SPECIAL ABOUT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SOCIAL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6" y="1196753"/>
            <a:ext cx="10444767" cy="5524722"/>
          </a:xfrm>
        </p:spPr>
        <p:txBody>
          <a:bodyPr>
            <a:normAutofit/>
          </a:bodyPr>
          <a:lstStyle/>
          <a:p>
            <a:pPr marL="514350" indent="-514350">
              <a:buNone/>
              <a:defRPr/>
            </a:pPr>
            <a:endParaRPr lang="en-GB" dirty="0" smtClean="0"/>
          </a:p>
          <a:p>
            <a:pPr marL="514350" indent="-514350">
              <a:buNone/>
              <a:defRPr/>
            </a:pPr>
            <a:r>
              <a:rPr lang="en-GB" b="1" dirty="0" smtClean="0"/>
              <a:t>10. WORKING AT POINTS OF CRISIS AND PSYCHO-SOCIAL TRANSITIONS</a:t>
            </a:r>
          </a:p>
          <a:p>
            <a:pPr marL="514350" indent="-514350">
              <a:buNone/>
              <a:defRPr/>
            </a:pPr>
            <a:endParaRPr lang="en-GB" b="1" dirty="0" smtClean="0"/>
          </a:p>
          <a:p>
            <a:pPr marL="514350" indent="-514350">
              <a:buNone/>
              <a:defRPr/>
            </a:pPr>
            <a:endParaRPr lang="en-GB" b="1" dirty="0" smtClean="0"/>
          </a:p>
          <a:p>
            <a:pPr marL="514350" indent="-514350">
              <a:buNone/>
              <a:defRPr/>
            </a:pPr>
            <a:r>
              <a:rPr lang="en-GB" b="1" dirty="0" smtClean="0"/>
              <a:t>11. PROVIDING STRUCTURE AND SPACE WITHIN CHAOTIC EXPERIENCES</a:t>
            </a:r>
          </a:p>
          <a:p>
            <a:pPr marL="514350" indent="-514350">
              <a:buNone/>
              <a:defRPr/>
            </a:pPr>
            <a:endParaRPr lang="en-GB" b="1" dirty="0" smtClean="0"/>
          </a:p>
          <a:p>
            <a:pPr marL="514350" indent="-514350">
              <a:buNone/>
              <a:defRPr/>
            </a:pPr>
            <a:endParaRPr lang="en-GB" b="1" dirty="0" smtClean="0"/>
          </a:p>
          <a:p>
            <a:pPr marL="514350" indent="-514350">
              <a:buNone/>
              <a:defRPr/>
            </a:pPr>
            <a:r>
              <a:rPr lang="en-GB" b="1" dirty="0" smtClean="0"/>
              <a:t>12. NOT RUNNING AWAY FROM PAIN</a:t>
            </a:r>
          </a:p>
          <a:p>
            <a:pPr marL="514350" indent="-514350"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DC9F1-64B8-4F1B-8E4A-96A6B89EF5A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3970" name="Picture 2" descr="https://encrypted-tbn0.gstatic.com/images?q=tbn:ANd9GcTXfu2jNmrh3cFgEYzu5livQQX-ELPHXr3O6WFunRWfd2z6At9VDJIZDZ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4460" y="418357"/>
            <a:ext cx="1366793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108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</a:rPr>
              <a:t>WHAT’S SPECIAL ABOUT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SOCIAL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268413"/>
            <a:ext cx="9736764" cy="5453062"/>
          </a:xfrm>
        </p:spPr>
        <p:txBody>
          <a:bodyPr/>
          <a:lstStyle/>
          <a:p>
            <a:pPr marL="514350" indent="-514350"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514350" indent="-514350"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514350" indent="-514350"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514350" indent="-514350">
              <a:buNone/>
              <a:defRPr/>
            </a:pPr>
            <a:r>
              <a:rPr lang="en-GB" b="1" dirty="0" smtClean="0"/>
              <a:t>13. CREATING AND HARNESSING RESOURCES</a:t>
            </a:r>
          </a:p>
          <a:p>
            <a:pPr marL="514350" indent="-514350">
              <a:buNone/>
              <a:defRPr/>
            </a:pPr>
            <a:endParaRPr lang="en-GB" b="1" dirty="0" smtClean="0"/>
          </a:p>
          <a:p>
            <a:pPr marL="514350" indent="-514350">
              <a:buNone/>
              <a:defRPr/>
            </a:pPr>
            <a:r>
              <a:rPr lang="en-GB" b="1" dirty="0" smtClean="0"/>
              <a:t>14. PROTECTING AND CONTROLLING WHEN NECESSARY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3874C-3012-49E1-8542-D1B6920EFDD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2946" name="Picture 2" descr="https://encrypted-tbn0.gstatic.com/images?q=tbn:ANd9GcTXfu2jNmrh3cFgEYzu5livQQX-ELPHXr3O6WFunRWfd2z6At9VDJIZDZ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1245" y="404664"/>
            <a:ext cx="1346715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861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sz="3200" b="1" dirty="0">
                <a:solidFill>
                  <a:srgbClr val="FF0000"/>
                </a:solidFill>
              </a:rPr>
              <a:t>WHAT’S SPECIAL ABOUT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         SOCIAL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8" y="1268413"/>
            <a:ext cx="8229600" cy="5589587"/>
          </a:xfrm>
        </p:spPr>
        <p:txBody>
          <a:bodyPr>
            <a:normAutofit/>
          </a:bodyPr>
          <a:lstStyle/>
          <a:p>
            <a:pPr marL="514350" indent="-514350"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514350" indent="-514350" algn="ctr"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514350" indent="-514350" algn="ctr"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514350" indent="-514350" algn="ctr">
              <a:buNone/>
              <a:defRPr/>
            </a:pPr>
            <a:r>
              <a:rPr lang="en-GB" sz="6000" b="1" dirty="0"/>
              <a:t>A SPECIAL COMBINATION OF VALUES, COMPETENCIES</a:t>
            </a:r>
          </a:p>
          <a:p>
            <a:pPr marL="514350" indent="-514350" algn="ctr">
              <a:buNone/>
              <a:defRPr/>
            </a:pPr>
            <a:r>
              <a:rPr lang="en-GB" sz="6000" b="1" dirty="0"/>
              <a:t>AND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FBA3C-F315-4437-AB1F-0CB03245D93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1922" name="Picture 2" descr="http://fun-science.org.uk/wp-content/uploads/2015/04/Rainbow_with_Clouds_PNG_Clipar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4" y="1"/>
            <a:ext cx="4139952" cy="3052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018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SO WHAT TO DO?</a:t>
            </a:r>
            <a:br>
              <a:rPr lang="en-GB" sz="6600" b="1" dirty="0" smtClean="0">
                <a:solidFill>
                  <a:srgbClr val="FF0000"/>
                </a:solidFill>
              </a:rPr>
            </a:br>
            <a:r>
              <a:rPr lang="en-GB" sz="6600" b="1" dirty="0" smtClean="0">
                <a:solidFill>
                  <a:srgbClr val="FF0000"/>
                </a:solidFill>
              </a:rPr>
              <a:t>STEP 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63" y="2279561"/>
            <a:ext cx="4684374" cy="442322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83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76552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</a:rPr>
              <a:t>SO WHAT TO DO?</a:t>
            </a:r>
            <a:br>
              <a:rPr lang="en-GB" sz="5400" b="1" dirty="0" smtClean="0">
                <a:solidFill>
                  <a:srgbClr val="FF0000"/>
                </a:solidFill>
              </a:rPr>
            </a:br>
            <a:r>
              <a:rPr lang="en-GB" sz="5400" b="1" dirty="0">
                <a:solidFill>
                  <a:srgbClr val="FF0000"/>
                </a:solidFill>
              </a:rPr>
              <a:t/>
            </a:r>
            <a:br>
              <a:rPr lang="en-GB" sz="5400" b="1" dirty="0">
                <a:solidFill>
                  <a:srgbClr val="FF0000"/>
                </a:solidFill>
              </a:rPr>
            </a:br>
            <a:r>
              <a:rPr lang="en-GB" sz="6600" b="1" dirty="0" smtClean="0">
                <a:solidFill>
                  <a:srgbClr val="FF0000"/>
                </a:solidFill>
              </a:rPr>
              <a:t>STEP 2 </a:t>
            </a:r>
            <a:r>
              <a:rPr lang="en-GB" sz="7200" b="1" dirty="0" smtClean="0">
                <a:solidFill>
                  <a:srgbClr val="FF0000"/>
                </a:solidFill>
              </a:rPr>
              <a:t/>
            </a:r>
            <a:br>
              <a:rPr lang="en-GB" sz="7200" b="1" dirty="0" smtClean="0">
                <a:solidFill>
                  <a:srgbClr val="FF0000"/>
                </a:solidFill>
              </a:rPr>
            </a:br>
            <a:r>
              <a:rPr lang="en-GB" sz="7200" b="1" dirty="0">
                <a:solidFill>
                  <a:srgbClr val="FF0000"/>
                </a:solidFill>
              </a:rPr>
              <a:t/>
            </a:r>
            <a:br>
              <a:rPr lang="en-GB" sz="7200" b="1" dirty="0">
                <a:solidFill>
                  <a:srgbClr val="FF0000"/>
                </a:solidFill>
              </a:rPr>
            </a:br>
            <a:r>
              <a:rPr lang="en-GB" sz="7200" b="1" dirty="0" smtClean="0"/>
              <a:t>SETTING A NEW AGENDA</a:t>
            </a:r>
            <a:endParaRPr lang="en-GB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FE62-A603-471F-BED6-3B864E3B49B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15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303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SETTING A NEW AGENDA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2" y="592428"/>
            <a:ext cx="12178048" cy="6265571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b="1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ETHICS </a:t>
            </a:r>
            <a:r>
              <a:rPr lang="en-GB" b="1" dirty="0" smtClean="0"/>
              <a:t>OF PUBLIC SERVICE, PROBITY AND INTEGRITY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FF0000"/>
                </a:solidFill>
              </a:rPr>
              <a:t>STABILITY AND CONTINUITY </a:t>
            </a:r>
            <a:r>
              <a:rPr lang="en-GB" b="1" dirty="0" smtClean="0"/>
              <a:t>RATHER THAN CHANGE, CHURN AND CHAOS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COMMUNITY-BASED </a:t>
            </a:r>
            <a:r>
              <a:rPr lang="en-GB" b="1" dirty="0" smtClean="0"/>
              <a:t>SOCIAL WORK AND SOCIAL SERVICES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 smtClean="0"/>
              <a:t>REBALANCE THE FOCUS TO </a:t>
            </a:r>
            <a:r>
              <a:rPr lang="en-GB" b="1" dirty="0" smtClean="0">
                <a:solidFill>
                  <a:srgbClr val="FF0000"/>
                </a:solidFill>
              </a:rPr>
              <a:t>RELATIONSHIPS AND RESOURCES</a:t>
            </a:r>
            <a:r>
              <a:rPr lang="en-GB" b="1" dirty="0" smtClean="0"/>
              <a:t> RATHER THAN RISK AND RATIONING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MULTI-PROFESSIONAL INTEGRATED </a:t>
            </a:r>
            <a:r>
              <a:rPr lang="en-GB" b="1" dirty="0" smtClean="0"/>
              <a:t>TEAMS AND SERVICES</a:t>
            </a:r>
          </a:p>
          <a:p>
            <a:endParaRPr lang="en-GB" b="1" dirty="0"/>
          </a:p>
          <a:p>
            <a:pPr lvl="1"/>
            <a:r>
              <a:rPr lang="en-GB" b="1" dirty="0"/>
              <a:t>CHILDREN’S CENTRES AND SURE START</a:t>
            </a:r>
          </a:p>
          <a:p>
            <a:pPr lvl="1"/>
            <a:r>
              <a:rPr lang="en-GB" b="1" dirty="0"/>
              <a:t>YOUTH OFFENDING TEAMS</a:t>
            </a:r>
          </a:p>
          <a:p>
            <a:pPr lvl="1"/>
            <a:r>
              <a:rPr lang="en-GB" b="1" dirty="0"/>
              <a:t>‘TROUBLED FAMILIES SERVICES’ 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ECONOMIC </a:t>
            </a:r>
            <a:r>
              <a:rPr lang="en-GB" b="1" dirty="0" smtClean="0"/>
              <a:t>AS WELL AS THE HUMANE ARGUMENTS</a:t>
            </a:r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FE62-A603-471F-BED6-3B864E3B49B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72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SO WHAT TO DO?</a:t>
            </a:r>
            <a:br>
              <a:rPr lang="en-GB" sz="6600" b="1" dirty="0" smtClean="0">
                <a:solidFill>
                  <a:srgbClr val="FF0000"/>
                </a:solidFill>
              </a:rPr>
            </a:br>
            <a:r>
              <a:rPr lang="en-GB" sz="6600" b="1" dirty="0" smtClean="0">
                <a:solidFill>
                  <a:srgbClr val="FF0000"/>
                </a:solidFill>
              </a:rPr>
              <a:t>STEP 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60" y="1828800"/>
            <a:ext cx="4684374" cy="298789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4954811"/>
            <a:ext cx="8104722" cy="176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9" y="4954811"/>
            <a:ext cx="1677541" cy="17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86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3" y="0"/>
            <a:ext cx="3624329" cy="3624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02"/>
            <a:ext cx="12192000" cy="755989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SO WHAT TO DO?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sz="5400" b="1" dirty="0" smtClean="0">
                <a:solidFill>
                  <a:srgbClr val="FF0000"/>
                </a:solidFill>
              </a:rPr>
              <a:t>STEP 3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6000" b="1" dirty="0" smtClean="0"/>
              <a:t>A COLLABORATION AND COALITION </a:t>
            </a:r>
            <a:br>
              <a:rPr lang="en-GB" sz="6000" b="1" dirty="0" smtClean="0"/>
            </a:br>
            <a:r>
              <a:rPr lang="en-GB" sz="6000" b="1" dirty="0" smtClean="0"/>
              <a:t>OF THE COMPASSIONATE</a:t>
            </a:r>
            <a:endParaRPr lang="en-GB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FE62-A603-471F-BED6-3B864E3B49B9}" type="slidenum">
              <a:rPr lang="en-GB" smtClean="0"/>
              <a:t>39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8" y="489396"/>
            <a:ext cx="3460124" cy="26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551" y="-218942"/>
            <a:ext cx="8435280" cy="560231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8000" b="1" dirty="0" smtClean="0"/>
              <a:t>CREEP 1</a:t>
            </a:r>
            <a:r>
              <a:rPr lang="en-GB" sz="8000" b="1" dirty="0">
                <a:solidFill>
                  <a:srgbClr val="FF0000"/>
                </a:solidFill>
              </a:rPr>
              <a:t/>
            </a:r>
            <a:br>
              <a:rPr lang="en-GB" sz="8000" b="1" dirty="0">
                <a:solidFill>
                  <a:srgbClr val="FF0000"/>
                </a:solidFill>
              </a:rPr>
            </a:b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0" y="2840414"/>
            <a:ext cx="7650051" cy="35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32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0" y="234630"/>
            <a:ext cx="4180591" cy="27303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67504" cy="6721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/>
          </a:p>
          <a:p>
            <a:pPr marL="0" indent="0" algn="ctr">
              <a:buNone/>
            </a:pPr>
            <a:endParaRPr lang="en-GB" sz="40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7200" b="1" dirty="0" smtClean="0">
                <a:solidFill>
                  <a:schemeClr val="accent1"/>
                </a:solidFill>
              </a:rPr>
              <a:t>NOW</a:t>
            </a:r>
          </a:p>
          <a:p>
            <a:pPr marL="0" indent="0" algn="ctr">
              <a:buNone/>
            </a:pPr>
            <a:r>
              <a:rPr lang="en-GB" sz="7200" b="1" dirty="0" smtClean="0">
                <a:solidFill>
                  <a:schemeClr val="accent1"/>
                </a:solidFill>
              </a:rPr>
              <a:t>IT’S TIME TO CELEBRATE </a:t>
            </a:r>
          </a:p>
          <a:p>
            <a:pPr marL="0" indent="0" algn="ctr">
              <a:buNone/>
            </a:pPr>
            <a:endParaRPr lang="en-GB" sz="7200" b="1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9" y="3786389"/>
            <a:ext cx="4180591" cy="3003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8" y="3786389"/>
            <a:ext cx="3902299" cy="2935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8" y="234630"/>
            <a:ext cx="3902299" cy="25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07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1" y="141667"/>
            <a:ext cx="2868165" cy="27303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67504" cy="6721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/>
          </a:p>
          <a:p>
            <a:pPr marL="0" indent="0" algn="ctr">
              <a:buNone/>
            </a:pPr>
            <a:r>
              <a:rPr lang="en-GB" sz="4000" b="1" dirty="0" smtClean="0">
                <a:solidFill>
                  <a:schemeClr val="accent1"/>
                </a:solidFill>
              </a:rPr>
              <a:t>IT’S TIME TO CELEBRATE </a:t>
            </a:r>
          </a:p>
          <a:p>
            <a:pPr marL="0" indent="0" algn="ctr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THE SUCCESS OF </a:t>
            </a:r>
          </a:p>
          <a:p>
            <a:pPr marL="0" indent="0" algn="ctr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THE COLLABORATION AND COALITION </a:t>
            </a:r>
          </a:p>
          <a:p>
            <a:pPr marL="0" indent="0" algn="ctr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OF THE COMPASSIONATE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1" y="3670479"/>
            <a:ext cx="3742710" cy="3187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8" y="3670479"/>
            <a:ext cx="3902299" cy="3050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03" y="239663"/>
            <a:ext cx="2608601" cy="25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73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67504" cy="6721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/>
          </a:p>
          <a:p>
            <a:pPr marL="0" indent="0" algn="ctr">
              <a:buNone/>
            </a:pPr>
            <a:endParaRPr lang="en-GB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FOLLOWING THE </a:t>
            </a:r>
            <a:r>
              <a:rPr lang="en-GB" sz="3200" b="1" dirty="0" smtClean="0">
                <a:solidFill>
                  <a:srgbClr val="0070C0"/>
                </a:solidFill>
              </a:rPr>
              <a:t>THREE CREEPS</a:t>
            </a: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AND THE </a:t>
            </a:r>
            <a:r>
              <a:rPr lang="en-GB" sz="3200" b="1" dirty="0" smtClean="0">
                <a:solidFill>
                  <a:srgbClr val="0070C0"/>
                </a:solidFill>
              </a:rPr>
              <a:t>THREE STEPS</a:t>
            </a: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THERE ARE THE </a:t>
            </a:r>
            <a:r>
              <a:rPr lang="en-GB" sz="3200" b="1" dirty="0" smtClean="0">
                <a:solidFill>
                  <a:srgbClr val="0070C0"/>
                </a:solidFill>
              </a:rPr>
              <a:t>THREE U-TURNS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1" y="3644721"/>
            <a:ext cx="3742710" cy="3213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8" y="3644720"/>
            <a:ext cx="3902299" cy="3076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1" y="141667"/>
            <a:ext cx="2868165" cy="2730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31" y="234630"/>
            <a:ext cx="3141226" cy="25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7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093"/>
            <a:ext cx="10515599" cy="184167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THE </a:t>
            </a:r>
            <a:r>
              <a:rPr lang="en-GB" b="1" dirty="0" smtClean="0">
                <a:solidFill>
                  <a:schemeClr val="accent1"/>
                </a:solidFill>
              </a:rPr>
              <a:t>THREE FORCED GOVERNMENT U-TURNS</a:t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IN THE CHILDREN AND SOCIAL WORK BILL</a:t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4407"/>
            <a:ext cx="12191999" cy="4829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b="1" dirty="0" smtClean="0"/>
              <a:t>THE EXEMPTION CLAUSES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THE DIRECT POLITICAL CONTROL OF THE NEW SOCIAL WORK REGULATOR</a:t>
            </a:r>
          </a:p>
          <a:p>
            <a:pPr marL="0" indent="0">
              <a:buNone/>
            </a:pPr>
            <a:endParaRPr lang="en-GB" sz="2400" b="1" dirty="0" smtClean="0"/>
          </a:p>
          <a:p>
            <a:r>
              <a:rPr lang="en-GB" sz="2400" b="1" dirty="0" smtClean="0"/>
              <a:t>PERSONAL, SOCIAL AND HEALTH (PSHE) AND RELATIONSHIPS AND SEX (RSE) EDUCATION</a:t>
            </a:r>
          </a:p>
          <a:p>
            <a:pPr marL="0" indent="0">
              <a:buNone/>
            </a:pPr>
            <a:endParaRPr lang="en-GB" sz="2400" b="1" dirty="0" smtClean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43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65" y="1577932"/>
            <a:ext cx="3888616" cy="18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42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09" y="120427"/>
            <a:ext cx="10515600" cy="201746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 COLLABORATION AND COALITION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OF THE COMPASSIONATE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429555"/>
            <a:ext cx="11784169" cy="529192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THE SUCCESS OF THE CHILDREN AND SOCIAL WORK BILL CAMPAIGNING</a:t>
            </a:r>
          </a:p>
          <a:p>
            <a:pPr lvl="1"/>
            <a:endParaRPr lang="en-GB" b="1" dirty="0" smtClean="0">
              <a:solidFill>
                <a:schemeClr val="accent1"/>
              </a:solidFill>
            </a:endParaRPr>
          </a:p>
          <a:p>
            <a:pPr lvl="1"/>
            <a:r>
              <a:rPr lang="en-GB" b="1" dirty="0" smtClean="0"/>
              <a:t>BASW AND ITS MEMBERS</a:t>
            </a:r>
          </a:p>
          <a:p>
            <a:pPr lvl="1"/>
            <a:r>
              <a:rPr lang="en-GB" b="1" dirty="0" smtClean="0"/>
              <a:t>ARTICLE 39</a:t>
            </a:r>
          </a:p>
          <a:p>
            <a:pPr lvl="1"/>
            <a:r>
              <a:rPr lang="en-GB" b="1" dirty="0" smtClean="0"/>
              <a:t>TOGETHER FOR CHILDREN CONSORTIUM</a:t>
            </a:r>
          </a:p>
          <a:p>
            <a:pPr lvl="1"/>
            <a:r>
              <a:rPr lang="en-GB" b="1" dirty="0" smtClean="0"/>
              <a:t>THE LABOUR SOCIAL WORK GROUP</a:t>
            </a:r>
          </a:p>
          <a:p>
            <a:pPr lvl="1"/>
            <a:r>
              <a:rPr lang="en-GB" b="1" dirty="0" smtClean="0"/>
              <a:t>KEY PEOPLE</a:t>
            </a:r>
          </a:p>
          <a:p>
            <a:pPr marL="457200" lvl="1" indent="0">
              <a:buNone/>
            </a:pPr>
            <a:endParaRPr lang="en-GB" b="1" dirty="0" smtClean="0"/>
          </a:p>
          <a:p>
            <a:r>
              <a:rPr lang="en-GB" b="1" dirty="0" smtClean="0"/>
              <a:t>REFLECTING 50 YEARS AGO SEEBOHM AND THE SEEBOHM ACTION GROUP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STANDING CONFERENCE FOR SOCIAL WORK 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FE62-A603-471F-BED6-3B864E3B49B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91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23" y="115361"/>
            <a:ext cx="11858124" cy="56961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ROAD BLOCKS AND RE-ROUTING!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946"/>
            <a:ext cx="12247022" cy="341451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/>
              <a:t>MAKE OURSELVES EVEN MORE COLLECTIVELY STRONGER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 smtClean="0"/>
              <a:t>A COLLABORATION AND COALITION OF THE COMPASSIONATE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PERSONAL – PROFESSIONAL – PRESS – PUBLIC - POLITICIANS</a:t>
            </a:r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9" y="4574506"/>
            <a:ext cx="3676558" cy="2019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8" y="4574505"/>
            <a:ext cx="3356549" cy="2029915"/>
          </a:xfrm>
          <a:prstGeom prst="rect">
            <a:avLst/>
          </a:prstGeom>
        </p:spPr>
      </p:pic>
      <p:sp>
        <p:nvSpPr>
          <p:cNvPr id="12" name="AutoShape 2" descr="Image result for ROAD SIGN DIVERSION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16954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18" y="4574505"/>
            <a:ext cx="3795335" cy="20194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21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30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/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ALSO CELEBRATE </a:t>
            </a:r>
            <a:b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WORK AND SOCIAL WORKERS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7CAA-0F28-4E50-8B2B-CC18805FCF20}" type="slidenum">
              <a:rPr lang="en-GB" smtClean="0"/>
              <a:t>46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85" y="1326918"/>
            <a:ext cx="4133850" cy="239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29" y="1403797"/>
            <a:ext cx="3645742" cy="2451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1506828"/>
            <a:ext cx="3578313" cy="23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0" y="4115038"/>
            <a:ext cx="5825543" cy="26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30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0" y="-103031"/>
            <a:ext cx="10644389" cy="66676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8000" b="1" dirty="0" smtClean="0"/>
          </a:p>
          <a:p>
            <a:pPr marL="0" indent="0" algn="ctr">
              <a:buNone/>
            </a:pPr>
            <a:endParaRPr lang="en-GB" sz="8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73487" y="1416676"/>
            <a:ext cx="11410681" cy="345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TWO NEW ADDITIONAL CATEGORIES</a:t>
            </a:r>
          </a:p>
          <a:p>
            <a:pPr algn="ctr"/>
            <a:endParaRPr lang="en-GB" sz="4400" b="1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FFFF00"/>
                </a:solidFill>
              </a:rPr>
              <a:t>CHAMPIONING THE VALUES OF SOCIAL WORK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4400" b="1" dirty="0" smtClean="0">
              <a:solidFill>
                <a:srgbClr val="FFFF00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FFFF00"/>
                </a:solidFill>
              </a:rPr>
              <a:t>PROMOTING SOCIAL WORK</a:t>
            </a:r>
            <a:endParaRPr lang="en-GB" sz="44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1" y="0"/>
            <a:ext cx="3155323" cy="1416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38" y="5194855"/>
            <a:ext cx="3786388" cy="14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58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9" y="541009"/>
            <a:ext cx="10997216" cy="5997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>
                <a:solidFill>
                  <a:srgbClr val="FF0000"/>
                </a:solidFill>
              </a:rPr>
              <a:t>THANK YOU</a:t>
            </a:r>
            <a:endParaRPr lang="en-GB" sz="8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8000" b="1" dirty="0" smtClean="0"/>
          </a:p>
          <a:p>
            <a:pPr marL="0" indent="0" algn="ctr">
              <a:buNone/>
            </a:pPr>
            <a:endParaRPr lang="en-GB" sz="8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48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60" y="2781301"/>
            <a:ext cx="4515794" cy="2464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0250" y="5245364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    http</a:t>
            </a:r>
            <a:r>
              <a:rPr lang="en-GB" sz="3600" dirty="0"/>
              <a:t>://www.socialworkawards.com/</a:t>
            </a:r>
          </a:p>
        </p:txBody>
      </p:sp>
    </p:spTree>
    <p:extLst>
      <p:ext uri="{BB962C8B-B14F-4D97-AF65-F5344CB8AC3E}">
        <p14:creationId xmlns:p14="http://schemas.microsoft.com/office/powerpoint/2010/main" val="85560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435280" cy="29249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5400" b="1" dirty="0" smtClean="0">
                <a:solidFill>
                  <a:srgbClr val="FF0000"/>
                </a:solidFill>
              </a:rPr>
              <a:t/>
            </a:r>
            <a:br>
              <a:rPr lang="en-GB" sz="5400" b="1" dirty="0" smtClean="0">
                <a:solidFill>
                  <a:srgbClr val="FF0000"/>
                </a:solidFill>
              </a:rPr>
            </a:br>
            <a:r>
              <a:rPr lang="en-GB" sz="5400" b="1" dirty="0" smtClean="0"/>
              <a:t>CREEP 1</a:t>
            </a:r>
            <a:r>
              <a:rPr lang="en-GB" sz="5400" b="1" dirty="0">
                <a:solidFill>
                  <a:srgbClr val="FF0000"/>
                </a:solidFill>
              </a:rPr>
              <a:t/>
            </a:r>
            <a:br>
              <a:rPr lang="en-GB" sz="5400" b="1" dirty="0">
                <a:solidFill>
                  <a:srgbClr val="FF0000"/>
                </a:solidFill>
              </a:rPr>
            </a:br>
            <a:r>
              <a:rPr lang="en-GB" sz="5400" b="1" dirty="0" smtClean="0">
                <a:solidFill>
                  <a:srgbClr val="FF0000"/>
                </a:solidFill>
              </a:rPr>
              <a:t>CREEPING PRIVATISATION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53250" name="Picture 2" descr="http://4liberty.eu/wp-content/uploads/2014/03/privatis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541" y="3130330"/>
            <a:ext cx="4544776" cy="340858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7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b="1" dirty="0" smtClean="0"/>
              <a:t>THE NARRATIVE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5373216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PUBLIC AND PROFESSIONAL BAD</a:t>
            </a:r>
          </a:p>
          <a:p>
            <a:pPr lvl="1">
              <a:buFont typeface="Tahoma" charset="0"/>
              <a:buChar char="–"/>
              <a:defRPr/>
            </a:pPr>
            <a:r>
              <a:rPr lang="en-GB" b="1" dirty="0"/>
              <a:t>SELF-SERVING</a:t>
            </a:r>
          </a:p>
          <a:p>
            <a:pPr lvl="1">
              <a:buFont typeface="Tahoma" charset="0"/>
              <a:buChar char="–"/>
              <a:defRPr/>
            </a:pPr>
            <a:r>
              <a:rPr lang="en-GB" b="1" dirty="0"/>
              <a:t>SLUGGISH</a:t>
            </a:r>
          </a:p>
          <a:p>
            <a:pPr lvl="1">
              <a:buFont typeface="Tahoma" charset="0"/>
              <a:buChar char="–"/>
              <a:defRPr/>
            </a:pPr>
            <a:r>
              <a:rPr lang="en-GB" b="1" dirty="0"/>
              <a:t>STUCK IN THE PAST</a:t>
            </a:r>
          </a:p>
          <a:p>
            <a:pPr lvl="1">
              <a:buFont typeface="Tahoma" charset="0"/>
              <a:buChar char="–"/>
              <a:defRPr/>
            </a:pPr>
            <a:r>
              <a:rPr lang="en-GB" b="1" dirty="0"/>
              <a:t>SINK HOLE FOR PUBLIC FUNDS</a:t>
            </a:r>
          </a:p>
          <a:p>
            <a:pPr lvl="1">
              <a:buFont typeface="Tahoma" charset="0"/>
              <a:buChar char="–"/>
              <a:defRPr/>
            </a:pPr>
            <a:endParaRPr lang="en-GB" b="1" dirty="0"/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PRIVATE AND PROFIT GOOD</a:t>
            </a:r>
          </a:p>
          <a:p>
            <a:pPr lvl="1">
              <a:buFont typeface="Tahoma" charset="0"/>
              <a:buChar char="–"/>
              <a:defRPr/>
            </a:pPr>
            <a:r>
              <a:rPr lang="en-GB" b="1" dirty="0"/>
              <a:t>MARKET DRIVES EFFICIENCY</a:t>
            </a:r>
          </a:p>
          <a:p>
            <a:pPr lvl="1">
              <a:buFont typeface="Tahoma" charset="0"/>
              <a:buChar char="–"/>
              <a:defRPr/>
            </a:pPr>
            <a:r>
              <a:rPr lang="en-GB" b="1" dirty="0"/>
              <a:t>MARKET DRIVES LOWER COSTS</a:t>
            </a:r>
          </a:p>
          <a:p>
            <a:pPr lvl="1">
              <a:buFont typeface="Tahoma" charset="0"/>
              <a:buChar char="–"/>
              <a:defRPr/>
            </a:pPr>
            <a:r>
              <a:rPr lang="en-GB" b="1" dirty="0"/>
              <a:t>MARKET DRIVES INNOVATION</a:t>
            </a:r>
          </a:p>
          <a:p>
            <a:pPr lvl="1">
              <a:buFont typeface="Tahoma" charset="0"/>
              <a:buChar char="–"/>
              <a:defRPr/>
            </a:pPr>
            <a:r>
              <a:rPr lang="en-GB" b="1" dirty="0"/>
              <a:t>MARKET DRIVES RESPONSIVENESS</a:t>
            </a:r>
          </a:p>
          <a:p>
            <a:pPr>
              <a:defRPr/>
            </a:pPr>
            <a:endParaRPr lang="en-GB" b="1" dirty="0"/>
          </a:p>
        </p:txBody>
      </p:sp>
      <p:pic>
        <p:nvPicPr>
          <p:cNvPr id="51202" name="Picture 2" descr="http://www.mindflash.com/wp-content/uploads/2011/05/story-tellin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7" y="2492896"/>
            <a:ext cx="2875781" cy="303747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5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b="1" dirty="0" smtClean="0">
                <a:solidFill>
                  <a:srgbClr val="FF0000"/>
                </a:solidFill>
              </a:rPr>
              <a:t>OPPORTUNITY OR THREAT?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74638"/>
            <a:ext cx="8624888" cy="561340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endParaRPr lang="en-GB" dirty="0" smtClean="0"/>
          </a:p>
          <a:p>
            <a:pPr>
              <a:buNone/>
              <a:defRPr/>
            </a:pPr>
            <a:endParaRPr lang="en-GB" b="1" dirty="0"/>
          </a:p>
          <a:p>
            <a:pPr>
              <a:buNone/>
              <a:defRPr/>
            </a:pPr>
            <a:endParaRPr lang="en-GB" b="1" dirty="0" smtClean="0"/>
          </a:p>
          <a:p>
            <a:pPr>
              <a:buNone/>
              <a:defRPr/>
            </a:pPr>
            <a:endParaRPr lang="en-GB" b="1" dirty="0"/>
          </a:p>
          <a:p>
            <a:pPr>
              <a:buNone/>
              <a:defRPr/>
            </a:pPr>
            <a:r>
              <a:rPr lang="en-GB" b="1" dirty="0" smtClean="0"/>
              <a:t>2006 AND SOCIAL WORK PRACTICES</a:t>
            </a:r>
          </a:p>
          <a:p>
            <a:pPr>
              <a:defRPr/>
            </a:pPr>
            <a:endParaRPr lang="en-GB" b="1" dirty="0" smtClean="0"/>
          </a:p>
          <a:p>
            <a:pPr>
              <a:buNone/>
              <a:defRPr/>
            </a:pPr>
            <a:r>
              <a:rPr lang="en-GB" b="1" dirty="0" smtClean="0"/>
              <a:t>LE GRAND AND ANTECEDENTS</a:t>
            </a:r>
          </a:p>
          <a:p>
            <a:pPr>
              <a:buFontTx/>
              <a:buNone/>
              <a:defRPr/>
            </a:pPr>
            <a:endParaRPr lang="en-GB" b="1" dirty="0" smtClean="0"/>
          </a:p>
          <a:p>
            <a:pPr lvl="1">
              <a:buFont typeface="Tahoma" charset="0"/>
              <a:buChar char="–"/>
              <a:defRPr/>
            </a:pPr>
            <a:r>
              <a:rPr lang="en-GB" b="1" dirty="0" smtClean="0"/>
              <a:t>ACADEMY SCHOOLS</a:t>
            </a:r>
          </a:p>
          <a:p>
            <a:pPr lvl="1">
              <a:buFont typeface="Tahoma" charset="0"/>
              <a:buChar char="–"/>
              <a:defRPr/>
            </a:pPr>
            <a:r>
              <a:rPr lang="en-GB" b="1" dirty="0" smtClean="0"/>
              <a:t>FOUNDATIONS HOSPITALS</a:t>
            </a:r>
          </a:p>
          <a:p>
            <a:pPr lvl="1">
              <a:buFont typeface="Tahoma" charset="0"/>
              <a:buChar char="–"/>
              <a:defRPr/>
            </a:pPr>
            <a:endParaRPr lang="en-GB" b="1" dirty="0" smtClean="0"/>
          </a:p>
          <a:p>
            <a:pPr lvl="1">
              <a:buFont typeface="Tahoma" charset="0"/>
              <a:buChar char="–"/>
              <a:defRPr/>
            </a:pPr>
            <a:r>
              <a:rPr lang="en-GB" b="1" dirty="0" smtClean="0"/>
              <a:t>INTRODUCED BY LABOUR</a:t>
            </a:r>
          </a:p>
        </p:txBody>
      </p:sp>
      <p:pic>
        <p:nvPicPr>
          <p:cNvPr id="50180" name="Picture 4" descr="http://www.julianlegrand.net/documents/julianlegr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3731127"/>
            <a:ext cx="1894148" cy="2649111"/>
          </a:xfrm>
          <a:prstGeom prst="rect">
            <a:avLst/>
          </a:prstGeom>
          <a:noFill/>
        </p:spPr>
      </p:pic>
      <p:pic>
        <p:nvPicPr>
          <p:cNvPr id="50178" name="Picture 2" descr="http://www.dailystormer.com/wp-content/uploads/2015/06/Tony-Blair-0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1960">
            <a:off x="7849248" y="1717386"/>
            <a:ext cx="2562582" cy="153754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5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6633"/>
            <a:ext cx="8811296" cy="5038725"/>
          </a:xfrm>
        </p:spPr>
        <p:txBody>
          <a:bodyPr/>
          <a:lstStyle/>
          <a:p>
            <a:pPr>
              <a:defRPr/>
            </a:pPr>
            <a:endParaRPr lang="en-GB" dirty="0" smtClean="0"/>
          </a:p>
          <a:p>
            <a:pPr algn="ctr">
              <a:buFontTx/>
              <a:buNone/>
              <a:defRPr/>
            </a:pPr>
            <a:r>
              <a:rPr lang="en-GB" sz="5400" b="1" dirty="0"/>
              <a:t>AND </a:t>
            </a:r>
            <a:r>
              <a:rPr lang="en-GB" sz="6600" b="1" dirty="0"/>
              <a:t>THEN </a:t>
            </a:r>
          </a:p>
          <a:p>
            <a:pPr algn="ctr">
              <a:buFontTx/>
              <a:buNone/>
              <a:defRPr/>
            </a:pPr>
            <a:r>
              <a:rPr lang="en-GB" sz="5400" b="1" dirty="0"/>
              <a:t>THE UNDER-THE-RADAR UNOPPOSED STEP </a:t>
            </a:r>
            <a:r>
              <a:rPr lang="en-GB" sz="5400" b="1" dirty="0" smtClean="0"/>
              <a:t>CHANGES</a:t>
            </a:r>
            <a:endParaRPr lang="en-GB" sz="5400" b="1" dirty="0"/>
          </a:p>
        </p:txBody>
      </p:sp>
      <p:pic>
        <p:nvPicPr>
          <p:cNvPr id="49154" name="Picture 2" descr="http://cdn2.hubspot.net/hub/16856/file-241876597-jpg/images/jury-selection-investivation-social-media-under-the-radar-jur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06" y="3438426"/>
            <a:ext cx="4133008" cy="2937901"/>
          </a:xfrm>
          <a:prstGeom prst="rect">
            <a:avLst/>
          </a:prstGeom>
          <a:noFill/>
        </p:spPr>
      </p:pic>
      <p:pic>
        <p:nvPicPr>
          <p:cNvPr id="49156" name="Picture 4" descr="https://encrypted-tbn3.gstatic.com/images?q=tbn:ANd9GcQVvmHhp5A4T_Z0EnKiED73fuXzxReCOYHyIYrxdydrHIKgzSBVl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5826" y="3418449"/>
            <a:ext cx="4649806" cy="293790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3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2100"/>
            <a:ext cx="9144000" cy="1384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600" b="1" dirty="0"/>
              <a:t>THE TWO 2014 STATUTORY CHILDREN’S SOCIAL WORK REGULATORY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484314"/>
            <a:ext cx="11830929" cy="4968875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endParaRPr lang="en-GB" b="1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CHANGE 1</a:t>
            </a:r>
          </a:p>
          <a:p>
            <a:pPr>
              <a:defRPr/>
            </a:pPr>
            <a:r>
              <a:rPr lang="en-GB" sz="3600" b="1" dirty="0"/>
              <a:t>ANY PROVIDER </a:t>
            </a:r>
          </a:p>
          <a:p>
            <a:pPr>
              <a:defRPr/>
            </a:pPr>
            <a:r>
              <a:rPr lang="en-GB" sz="3600" b="1" dirty="0"/>
              <a:t>AS LONG AS THEY ARE NON-PROFIT OR MAKE THEIR PROFIT THROUGH SETTING UP A NOT-FOR-PROFIT SUBSIDIARY</a:t>
            </a:r>
          </a:p>
          <a:p>
            <a:pPr>
              <a:defRPr/>
            </a:pPr>
            <a:endParaRPr lang="en-GB" sz="3600" b="1" dirty="0" smtClean="0"/>
          </a:p>
          <a:p>
            <a:pPr>
              <a:buFontTx/>
              <a:buNone/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CHANGE 2</a:t>
            </a:r>
          </a:p>
          <a:p>
            <a:pPr>
              <a:defRPr/>
            </a:pPr>
            <a:r>
              <a:rPr lang="en-GB" sz="3600" b="1" dirty="0"/>
              <a:t>WILL NOT BE REGISTERED, REGULATED OR INSPECTED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3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931</Words>
  <Application>Microsoft Office PowerPoint</Application>
  <PresentationFormat>Widescreen</PresentationFormat>
  <Paragraphs>355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Tahoma</vt:lpstr>
      <vt:lpstr>Office Theme</vt:lpstr>
      <vt:lpstr>BASW ENGLAND CONFERENCE  MAY 2017</vt:lpstr>
      <vt:lpstr> THE THREE CREEPS</vt:lpstr>
      <vt:lpstr>THE THREE CREEPS</vt:lpstr>
      <vt:lpstr>CREEP 1 </vt:lpstr>
      <vt:lpstr> CREEP 1 CREEPING PRIVATISATION</vt:lpstr>
      <vt:lpstr>THE NARRATIVE</vt:lpstr>
      <vt:lpstr>OPPORTUNITY OR THREAT?</vt:lpstr>
      <vt:lpstr>PowerPoint Presentation</vt:lpstr>
      <vt:lpstr>THE TWO 2014 STATUTORY CHILDREN’S SOCIAL WORK REGULATORY CHANGES</vt:lpstr>
      <vt:lpstr>WHAT THIS MEANS</vt:lpstr>
      <vt:lpstr>WHAT THIS MEANS</vt:lpstr>
      <vt:lpstr>AND ALREADY FOR  CHILDREN’S SOCIAL SERVICES </vt:lpstr>
      <vt:lpstr>PowerPoint Presentation</vt:lpstr>
      <vt:lpstr>PowerPoint Presentation</vt:lpstr>
      <vt:lpstr>CREEP 2 </vt:lpstr>
      <vt:lpstr>CREEP 2 CREEPING POLITICAL CONTROL OF SOCIAL WORK AND SOCIAL WORKERS</vt:lpstr>
      <vt:lpstr>2016 CHILDREN AND SOCIAL WORK BILL </vt:lpstr>
      <vt:lpstr>HOW FAR IT HAS TRAVELLED IN FIVE YEARS</vt:lpstr>
      <vt:lpstr>CREEP 3  </vt:lpstr>
      <vt:lpstr>CREEP 3 ANTI-PROFESSIONALISM  </vt:lpstr>
      <vt:lpstr>CREEP 3  ANTI-PROFESSIONALISM</vt:lpstr>
      <vt:lpstr>THE IMPACT ALREADY FOR  SOCIAL WORK AND SOCIAL WORKERS</vt:lpstr>
      <vt:lpstr>THE THREE CREEPS</vt:lpstr>
      <vt:lpstr>SO WHAT TO DO? </vt:lpstr>
      <vt:lpstr> SO WHAT TO DO? THREE STEPS TO CHALLENGE  THE THREE CREEPS</vt:lpstr>
      <vt:lpstr>SO WHAT TO DO? STEP 1</vt:lpstr>
      <vt:lpstr>SO WHAT TO DO?</vt:lpstr>
      <vt:lpstr>PowerPoint Presentation</vt:lpstr>
      <vt:lpstr>SO WHAT’S SPECIAL  ABOUT SOCIAL WORK?</vt:lpstr>
      <vt:lpstr>WHAT’S SPECIAL ABOUT  SOCIAL WORK</vt:lpstr>
      <vt:lpstr>WHAT’S SPECIAL ABOUT  SOCIAL WORK</vt:lpstr>
      <vt:lpstr>WHAT’S SPECIAL ABOUT  SOCIAL WORK</vt:lpstr>
      <vt:lpstr>WHAT’S SPECIAL ABOUT  SOCIAL WORK</vt:lpstr>
      <vt:lpstr>WHAT’S SPECIAL ABOUT           SOCIAL WORK</vt:lpstr>
      <vt:lpstr>SO WHAT TO DO? STEP 2</vt:lpstr>
      <vt:lpstr>SO WHAT TO DO?  STEP 2   SETTING A NEW AGENDA</vt:lpstr>
      <vt:lpstr>SETTING A NEW AGENDA</vt:lpstr>
      <vt:lpstr>SO WHAT TO DO? STEP 3</vt:lpstr>
      <vt:lpstr> SO WHAT TO DO?  STEP 3   A COLLABORATION AND COALITION  OF THE COMPASSIONATE</vt:lpstr>
      <vt:lpstr>PowerPoint Presentation</vt:lpstr>
      <vt:lpstr>PowerPoint Presentation</vt:lpstr>
      <vt:lpstr>PowerPoint Presentation</vt:lpstr>
      <vt:lpstr>THE THREE FORCED GOVERNMENT U-TURNS IN THE CHILDREN AND SOCIAL WORK BILL </vt:lpstr>
      <vt:lpstr>A COLLABORATION AND COALITION  OF THE COMPASSIONATE</vt:lpstr>
      <vt:lpstr>ROAD BLOCKS AND RE-ROUTING!</vt:lpstr>
      <vt:lpstr> LET’S ALSO CELEBRATE  SOCIAL WORK AND SOCIAL WORKERS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BASW ENGLAND CONFERENCE  MAY 2017</dc:title>
  <dc:creator>ACER</dc:creator>
  <cp:lastModifiedBy>eoh_000</cp:lastModifiedBy>
  <cp:revision>23</cp:revision>
  <cp:lastPrinted>2017-05-15T08:58:54Z</cp:lastPrinted>
  <dcterms:created xsi:type="dcterms:W3CDTF">2017-05-09T14:26:22Z</dcterms:created>
  <dcterms:modified xsi:type="dcterms:W3CDTF">2017-07-20T11:16:01Z</dcterms:modified>
</cp:coreProperties>
</file>